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</p:sldIdLst>
  <p:sldSz cx="6858000" cy="262810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" userDrawn="1">
          <p15:clr>
            <a:srgbClr val="A4A3A4"/>
          </p15:clr>
        </p15:guide>
        <p15:guide id="2" pos="4247" userDrawn="1">
          <p15:clr>
            <a:srgbClr val="A4A3A4"/>
          </p15:clr>
        </p15:guide>
        <p15:guide id="3" pos="73" userDrawn="1">
          <p15:clr>
            <a:srgbClr val="A4A3A4"/>
          </p15:clr>
        </p15:guide>
        <p15:guide id="4" orient="horz" pos="13907" userDrawn="1">
          <p15:clr>
            <a:srgbClr val="A4A3A4"/>
          </p15:clr>
        </p15:guide>
        <p15:guide id="5" pos="2319" userDrawn="1">
          <p15:clr>
            <a:srgbClr val="A4A3A4"/>
          </p15:clr>
        </p15:guide>
        <p15:guide id="6" pos="2160" userDrawn="1">
          <p15:clr>
            <a:srgbClr val="A4A3A4"/>
          </p15:clr>
        </p15:guide>
        <p15:guide id="7" pos="2024" userDrawn="1">
          <p15:clr>
            <a:srgbClr val="A4A3A4"/>
          </p15:clr>
        </p15:guide>
        <p15:guide id="8" orient="horz" pos="12831" userDrawn="1">
          <p15:clr>
            <a:srgbClr val="A4A3A4"/>
          </p15:clr>
        </p15:guide>
        <p15:guide id="9" pos="210" userDrawn="1">
          <p15:clr>
            <a:srgbClr val="A4A3A4"/>
          </p15:clr>
        </p15:guide>
        <p15:guide id="10" pos="42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E6E"/>
    <a:srgbClr val="4472C4"/>
    <a:srgbClr val="74CDEB"/>
    <a:srgbClr val="184B6A"/>
    <a:srgbClr val="49A6C8"/>
    <a:srgbClr val="007D79"/>
    <a:srgbClr val="5A0BF4"/>
    <a:srgbClr val="49A5C8"/>
    <a:srgbClr val="4CCA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150" d="100"/>
          <a:sy n="150" d="100"/>
        </p:scale>
        <p:origin x="1452" y="-378"/>
      </p:cViewPr>
      <p:guideLst>
        <p:guide orient="horz" pos="23"/>
        <p:guide pos="4247"/>
        <p:guide pos="73"/>
        <p:guide orient="horz" pos="13907"/>
        <p:guide pos="2319"/>
        <p:guide pos="2160"/>
        <p:guide pos="2024"/>
        <p:guide orient="horz" pos="12831"/>
        <p:guide pos="210"/>
        <p:guide pos="42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4301093"/>
            <a:ext cx="5829300" cy="914970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13803644"/>
            <a:ext cx="5143500" cy="6345171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7957D-0165-4A04-951D-750B832E24AD}" type="datetimeFigureOut">
              <a:rPr lang="en-PH" smtClean="0"/>
              <a:t>29/11/2021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42DA7-54C6-46D8-9BE6-C7B451D08C8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67237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7957D-0165-4A04-951D-750B832E24AD}" type="datetimeFigureOut">
              <a:rPr lang="en-PH" smtClean="0"/>
              <a:t>29/11/2021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42DA7-54C6-46D8-9BE6-C7B451D08C8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26472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1399223"/>
            <a:ext cx="1478756" cy="222719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1399223"/>
            <a:ext cx="4350544" cy="222719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7957D-0165-4A04-951D-750B832E24AD}" type="datetimeFigureOut">
              <a:rPr lang="en-PH" smtClean="0"/>
              <a:t>29/11/2021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42DA7-54C6-46D8-9BE6-C7B451D08C8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43385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7957D-0165-4A04-951D-750B832E24AD}" type="datetimeFigureOut">
              <a:rPr lang="en-PH" smtClean="0"/>
              <a:t>29/11/2021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42DA7-54C6-46D8-9BE6-C7B451D08C8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90153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6552023"/>
            <a:ext cx="5915025" cy="1093219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17587636"/>
            <a:ext cx="5915025" cy="5748981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7957D-0165-4A04-951D-750B832E24AD}" type="datetimeFigureOut">
              <a:rPr lang="en-PH" smtClean="0"/>
              <a:t>29/11/2021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42DA7-54C6-46D8-9BE6-C7B451D08C8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65959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6996116"/>
            <a:ext cx="2914650" cy="16675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6996116"/>
            <a:ext cx="2914650" cy="16675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7957D-0165-4A04-951D-750B832E24AD}" type="datetimeFigureOut">
              <a:rPr lang="en-PH" smtClean="0"/>
              <a:t>29/11/2021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42DA7-54C6-46D8-9BE6-C7B451D08C8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5869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1399229"/>
            <a:ext cx="5915025" cy="50797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6442512"/>
            <a:ext cx="2901255" cy="3157376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9599888"/>
            <a:ext cx="2901255" cy="141199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6442512"/>
            <a:ext cx="2915543" cy="3157376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9599888"/>
            <a:ext cx="2915543" cy="141199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7957D-0165-4A04-951D-750B832E24AD}" type="datetimeFigureOut">
              <a:rPr lang="en-PH" smtClean="0"/>
              <a:t>29/11/2021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42DA7-54C6-46D8-9BE6-C7B451D08C8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82381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7957D-0165-4A04-951D-750B832E24AD}" type="datetimeFigureOut">
              <a:rPr lang="en-PH" smtClean="0"/>
              <a:t>29/11/2021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42DA7-54C6-46D8-9BE6-C7B451D08C8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96778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7957D-0165-4A04-951D-750B832E24AD}" type="datetimeFigureOut">
              <a:rPr lang="en-PH" smtClean="0"/>
              <a:t>29/11/2021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42DA7-54C6-46D8-9BE6-C7B451D08C8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25088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1752071"/>
            <a:ext cx="2211884" cy="6132248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3783992"/>
            <a:ext cx="3471863" cy="1867658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7884319"/>
            <a:ext cx="2211884" cy="1460667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7957D-0165-4A04-951D-750B832E24AD}" type="datetimeFigureOut">
              <a:rPr lang="en-PH" smtClean="0"/>
              <a:t>29/11/2021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42DA7-54C6-46D8-9BE6-C7B451D08C8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62664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1752071"/>
            <a:ext cx="2211884" cy="6132248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3783992"/>
            <a:ext cx="3471863" cy="1867658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7884319"/>
            <a:ext cx="2211884" cy="1460667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7957D-0165-4A04-951D-750B832E24AD}" type="datetimeFigureOut">
              <a:rPr lang="en-PH" smtClean="0"/>
              <a:t>29/11/2021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42DA7-54C6-46D8-9BE6-C7B451D08C8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95622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1399229"/>
            <a:ext cx="5915025" cy="50797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6996116"/>
            <a:ext cx="5915025" cy="16675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24358658"/>
            <a:ext cx="1543050" cy="13992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7957D-0165-4A04-951D-750B832E24AD}" type="datetimeFigureOut">
              <a:rPr lang="en-PH" smtClean="0"/>
              <a:t>29/11/2021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24358658"/>
            <a:ext cx="2314575" cy="13992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24358658"/>
            <a:ext cx="1543050" cy="13992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442DA7-54C6-46D8-9BE6-C7B451D08C8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39637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png"/><Relationship Id="rId18" Type="http://schemas.openxmlformats.org/officeDocument/2006/relationships/image" Target="../media/image17.jpg"/><Relationship Id="rId26" Type="http://schemas.openxmlformats.org/officeDocument/2006/relationships/image" Target="../media/image25.jpg"/><Relationship Id="rId3" Type="http://schemas.openxmlformats.org/officeDocument/2006/relationships/image" Target="../media/image2.png"/><Relationship Id="rId21" Type="http://schemas.openxmlformats.org/officeDocument/2006/relationships/image" Target="../media/image20.jpg"/><Relationship Id="rId34" Type="http://schemas.openxmlformats.org/officeDocument/2006/relationships/image" Target="../media/image33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jpg"/><Relationship Id="rId25" Type="http://schemas.openxmlformats.org/officeDocument/2006/relationships/image" Target="../media/image24.jpg"/><Relationship Id="rId33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15.jpg"/><Relationship Id="rId20" Type="http://schemas.openxmlformats.org/officeDocument/2006/relationships/image" Target="../media/image19.jpg"/><Relationship Id="rId29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jpg"/><Relationship Id="rId32" Type="http://schemas.openxmlformats.org/officeDocument/2006/relationships/image" Target="../media/image31.jp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jpg"/><Relationship Id="rId28" Type="http://schemas.openxmlformats.org/officeDocument/2006/relationships/image" Target="../media/image27.jpg"/><Relationship Id="rId36" Type="http://schemas.openxmlformats.org/officeDocument/2006/relationships/image" Target="../media/image35.jpg"/><Relationship Id="rId10" Type="http://schemas.openxmlformats.org/officeDocument/2006/relationships/image" Target="../media/image9.png"/><Relationship Id="rId19" Type="http://schemas.openxmlformats.org/officeDocument/2006/relationships/image" Target="../media/image18.jpg"/><Relationship Id="rId31" Type="http://schemas.openxmlformats.org/officeDocument/2006/relationships/image" Target="../media/image30.jp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jpg"/><Relationship Id="rId27" Type="http://schemas.openxmlformats.org/officeDocument/2006/relationships/image" Target="../media/image26.jpg"/><Relationship Id="rId30" Type="http://schemas.openxmlformats.org/officeDocument/2006/relationships/image" Target="../media/image29.jpg"/><Relationship Id="rId35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E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2" name="Group 1261">
            <a:extLst>
              <a:ext uri="{FF2B5EF4-FFF2-40B4-BE49-F238E27FC236}">
                <a16:creationId xmlns:a16="http://schemas.microsoft.com/office/drawing/2014/main" id="{D9FE9ACC-63F7-4E67-A8CC-05621F4F8421}"/>
              </a:ext>
            </a:extLst>
          </p:cNvPr>
          <p:cNvGrpSpPr/>
          <p:nvPr/>
        </p:nvGrpSpPr>
        <p:grpSpPr>
          <a:xfrm rot="13500000">
            <a:off x="167675" y="2675884"/>
            <a:ext cx="1886029" cy="2058173"/>
            <a:chOff x="5155398" y="20009"/>
            <a:chExt cx="1886028" cy="205817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263" name="Picture 1262">
              <a:extLst>
                <a:ext uri="{FF2B5EF4-FFF2-40B4-BE49-F238E27FC236}">
                  <a16:creationId xmlns:a16="http://schemas.microsoft.com/office/drawing/2014/main" id="{87291856-2D73-479F-AE89-DE4811856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281206" y="317962"/>
              <a:ext cx="1760220" cy="1760220"/>
            </a:xfrm>
            <a:prstGeom prst="rect">
              <a:avLst/>
            </a:prstGeom>
          </p:spPr>
        </p:pic>
        <p:pic>
          <p:nvPicPr>
            <p:cNvPr id="1264" name="Picture 1263">
              <a:extLst>
                <a:ext uri="{FF2B5EF4-FFF2-40B4-BE49-F238E27FC236}">
                  <a16:creationId xmlns:a16="http://schemas.microsoft.com/office/drawing/2014/main" id="{37A78B0C-571C-48A0-AA0F-CF2C423C8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 flipV="1">
              <a:off x="5435883" y="-260476"/>
              <a:ext cx="878169" cy="1439139"/>
            </a:xfrm>
            <a:prstGeom prst="rect">
              <a:avLst/>
            </a:prstGeom>
          </p:spPr>
        </p:pic>
      </p:grpSp>
      <p:grpSp>
        <p:nvGrpSpPr>
          <p:cNvPr id="1265" name="Group 1264">
            <a:extLst>
              <a:ext uri="{FF2B5EF4-FFF2-40B4-BE49-F238E27FC236}">
                <a16:creationId xmlns:a16="http://schemas.microsoft.com/office/drawing/2014/main" id="{D3EDBF37-C2AA-4A20-A453-A65E84695FD9}"/>
              </a:ext>
            </a:extLst>
          </p:cNvPr>
          <p:cNvGrpSpPr/>
          <p:nvPr/>
        </p:nvGrpSpPr>
        <p:grpSpPr>
          <a:xfrm>
            <a:off x="5130202" y="3178588"/>
            <a:ext cx="1886029" cy="2058173"/>
            <a:chOff x="5155398" y="20009"/>
            <a:chExt cx="1886028" cy="205817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266" name="Picture 1265">
              <a:extLst>
                <a:ext uri="{FF2B5EF4-FFF2-40B4-BE49-F238E27FC236}">
                  <a16:creationId xmlns:a16="http://schemas.microsoft.com/office/drawing/2014/main" id="{28E28461-E5F5-4DF2-B233-BB4BAC70D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281206" y="317962"/>
              <a:ext cx="1760220" cy="1760220"/>
            </a:xfrm>
            <a:prstGeom prst="rect">
              <a:avLst/>
            </a:prstGeom>
          </p:spPr>
        </p:pic>
        <p:pic>
          <p:nvPicPr>
            <p:cNvPr id="1267" name="Picture 1266">
              <a:extLst>
                <a:ext uri="{FF2B5EF4-FFF2-40B4-BE49-F238E27FC236}">
                  <a16:creationId xmlns:a16="http://schemas.microsoft.com/office/drawing/2014/main" id="{BD539F48-B104-46B0-BE14-7273637FF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 flipV="1">
              <a:off x="5435883" y="-260476"/>
              <a:ext cx="878169" cy="1439139"/>
            </a:xfrm>
            <a:prstGeom prst="rect">
              <a:avLst/>
            </a:prstGeom>
          </p:spPr>
        </p:pic>
      </p:grpSp>
      <p:grpSp>
        <p:nvGrpSpPr>
          <p:cNvPr id="1268" name="Group 1267">
            <a:extLst>
              <a:ext uri="{FF2B5EF4-FFF2-40B4-BE49-F238E27FC236}">
                <a16:creationId xmlns:a16="http://schemas.microsoft.com/office/drawing/2014/main" id="{318E5166-1796-4302-9696-44736DF6661C}"/>
              </a:ext>
            </a:extLst>
          </p:cNvPr>
          <p:cNvGrpSpPr/>
          <p:nvPr/>
        </p:nvGrpSpPr>
        <p:grpSpPr>
          <a:xfrm rot="10800000">
            <a:off x="-164504" y="4650848"/>
            <a:ext cx="1886029" cy="2058173"/>
            <a:chOff x="5155398" y="20009"/>
            <a:chExt cx="1886028" cy="205817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269" name="Picture 1268">
              <a:extLst>
                <a:ext uri="{FF2B5EF4-FFF2-40B4-BE49-F238E27FC236}">
                  <a16:creationId xmlns:a16="http://schemas.microsoft.com/office/drawing/2014/main" id="{5091431B-37CD-4290-8547-7A81B00C8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281206" y="317962"/>
              <a:ext cx="1760220" cy="1760220"/>
            </a:xfrm>
            <a:prstGeom prst="rect">
              <a:avLst/>
            </a:prstGeom>
          </p:spPr>
        </p:pic>
        <p:pic>
          <p:nvPicPr>
            <p:cNvPr id="1270" name="Picture 1269">
              <a:extLst>
                <a:ext uri="{FF2B5EF4-FFF2-40B4-BE49-F238E27FC236}">
                  <a16:creationId xmlns:a16="http://schemas.microsoft.com/office/drawing/2014/main" id="{F6B8AB2B-02B6-4E0A-9467-9FAAC964D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 flipV="1">
              <a:off x="5435883" y="-260476"/>
              <a:ext cx="878169" cy="1439139"/>
            </a:xfrm>
            <a:prstGeom prst="rect">
              <a:avLst/>
            </a:prstGeom>
          </p:spPr>
        </p:pic>
      </p:grpSp>
      <p:grpSp>
        <p:nvGrpSpPr>
          <p:cNvPr id="1271" name="Group 1270">
            <a:extLst>
              <a:ext uri="{FF2B5EF4-FFF2-40B4-BE49-F238E27FC236}">
                <a16:creationId xmlns:a16="http://schemas.microsoft.com/office/drawing/2014/main" id="{70F18859-7262-47CE-BFE2-5BA924FA5169}"/>
              </a:ext>
            </a:extLst>
          </p:cNvPr>
          <p:cNvGrpSpPr/>
          <p:nvPr/>
        </p:nvGrpSpPr>
        <p:grpSpPr>
          <a:xfrm rot="13500000">
            <a:off x="4261928" y="5342733"/>
            <a:ext cx="1886029" cy="2058173"/>
            <a:chOff x="5155398" y="20009"/>
            <a:chExt cx="1886028" cy="205817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272" name="Picture 1271">
              <a:extLst>
                <a:ext uri="{FF2B5EF4-FFF2-40B4-BE49-F238E27FC236}">
                  <a16:creationId xmlns:a16="http://schemas.microsoft.com/office/drawing/2014/main" id="{0644D1B8-F2E1-4AAB-91FE-1A48D68C6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281206" y="317962"/>
              <a:ext cx="1760220" cy="1760220"/>
            </a:xfrm>
            <a:prstGeom prst="rect">
              <a:avLst/>
            </a:prstGeom>
          </p:spPr>
        </p:pic>
        <p:pic>
          <p:nvPicPr>
            <p:cNvPr id="1273" name="Picture 1272">
              <a:extLst>
                <a:ext uri="{FF2B5EF4-FFF2-40B4-BE49-F238E27FC236}">
                  <a16:creationId xmlns:a16="http://schemas.microsoft.com/office/drawing/2014/main" id="{5FFEF56D-FF38-40B7-9DDB-7E3D9CA5B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 flipV="1">
              <a:off x="5435883" y="-260476"/>
              <a:ext cx="878169" cy="1439139"/>
            </a:xfrm>
            <a:prstGeom prst="rect">
              <a:avLst/>
            </a:prstGeom>
          </p:spPr>
        </p:pic>
      </p:grpSp>
      <p:cxnSp>
        <p:nvCxnSpPr>
          <p:cNvPr id="1274" name="Straight Arrow Connector 95">
            <a:extLst>
              <a:ext uri="{FF2B5EF4-FFF2-40B4-BE49-F238E27FC236}">
                <a16:creationId xmlns:a16="http://schemas.microsoft.com/office/drawing/2014/main" id="{37375DA3-FB77-4A85-828A-6D05E540AA71}"/>
              </a:ext>
            </a:extLst>
          </p:cNvPr>
          <p:cNvCxnSpPr>
            <a:cxnSpLocks/>
            <a:stCxn id="1455" idx="2"/>
            <a:endCxn id="1283" idx="1"/>
          </p:cNvCxnSpPr>
          <p:nvPr/>
        </p:nvCxnSpPr>
        <p:spPr>
          <a:xfrm rot="5400000">
            <a:off x="2361354" y="1996790"/>
            <a:ext cx="762956" cy="1373505"/>
          </a:xfrm>
          <a:prstGeom prst="bentConnector2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5" name="Straight Arrow Connector 95">
            <a:extLst>
              <a:ext uri="{FF2B5EF4-FFF2-40B4-BE49-F238E27FC236}">
                <a16:creationId xmlns:a16="http://schemas.microsoft.com/office/drawing/2014/main" id="{9B715B9B-392E-4675-A2CD-B7EE5169E682}"/>
              </a:ext>
            </a:extLst>
          </p:cNvPr>
          <p:cNvCxnSpPr>
            <a:cxnSpLocks/>
            <a:stCxn id="1455" idx="2"/>
            <a:endCxn id="1316" idx="1"/>
          </p:cNvCxnSpPr>
          <p:nvPr/>
        </p:nvCxnSpPr>
        <p:spPr>
          <a:xfrm rot="16200000" flipH="1">
            <a:off x="3340334" y="2391314"/>
            <a:ext cx="1500739" cy="1322238"/>
          </a:xfrm>
          <a:prstGeom prst="bentConnector2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6" name="Group 1275">
            <a:extLst>
              <a:ext uri="{FF2B5EF4-FFF2-40B4-BE49-F238E27FC236}">
                <a16:creationId xmlns:a16="http://schemas.microsoft.com/office/drawing/2014/main" id="{466029FC-0FB2-4482-A0FB-D109FA9EA646}"/>
              </a:ext>
            </a:extLst>
          </p:cNvPr>
          <p:cNvGrpSpPr/>
          <p:nvPr/>
        </p:nvGrpSpPr>
        <p:grpSpPr>
          <a:xfrm flipH="1">
            <a:off x="112334" y="2502036"/>
            <a:ext cx="2993168" cy="1121714"/>
            <a:chOff x="3646916" y="2945265"/>
            <a:chExt cx="2993168" cy="112171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277" name="Rectangle: Rounded Corners 1276">
              <a:extLst>
                <a:ext uri="{FF2B5EF4-FFF2-40B4-BE49-F238E27FC236}">
                  <a16:creationId xmlns:a16="http://schemas.microsoft.com/office/drawing/2014/main" id="{EB522517-63E6-499E-B3E9-258DBB883D80}"/>
                </a:ext>
              </a:extLst>
            </p:cNvPr>
            <p:cNvSpPr/>
            <p:nvPr/>
          </p:nvSpPr>
          <p:spPr>
            <a:xfrm>
              <a:off x="3974718" y="2974240"/>
              <a:ext cx="1618835" cy="426384"/>
            </a:xfrm>
            <a:prstGeom prst="roundRect">
              <a:avLst>
                <a:gd name="adj" fmla="val 50000"/>
              </a:avLst>
            </a:prstGeom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1278" name="Rectangle: Rounded Corners 1277">
              <a:extLst>
                <a:ext uri="{FF2B5EF4-FFF2-40B4-BE49-F238E27FC236}">
                  <a16:creationId xmlns:a16="http://schemas.microsoft.com/office/drawing/2014/main" id="{A44389E1-60B0-4212-B66A-9C309D93C143}"/>
                </a:ext>
              </a:extLst>
            </p:cNvPr>
            <p:cNvSpPr/>
            <p:nvPr/>
          </p:nvSpPr>
          <p:spPr>
            <a:xfrm>
              <a:off x="3974718" y="3615957"/>
              <a:ext cx="1431822" cy="426384"/>
            </a:xfrm>
            <a:prstGeom prst="roundRect">
              <a:avLst>
                <a:gd name="adj" fmla="val 50000"/>
              </a:avLst>
            </a:prstGeom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279" name="Rectangle: Rounded Corners 1278">
              <a:extLst>
                <a:ext uri="{FF2B5EF4-FFF2-40B4-BE49-F238E27FC236}">
                  <a16:creationId xmlns:a16="http://schemas.microsoft.com/office/drawing/2014/main" id="{E14D6553-71AB-48AA-8440-23A48470D208}"/>
                </a:ext>
              </a:extLst>
            </p:cNvPr>
            <p:cNvSpPr/>
            <p:nvPr/>
          </p:nvSpPr>
          <p:spPr>
            <a:xfrm>
              <a:off x="3892266" y="3180814"/>
              <a:ext cx="2747818" cy="655205"/>
            </a:xfrm>
            <a:prstGeom prst="roundRect">
              <a:avLst>
                <a:gd name="adj" fmla="val 50000"/>
              </a:avLst>
            </a:prstGeom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pic>
          <p:nvPicPr>
            <p:cNvPr id="1280" name="Picture 1279">
              <a:extLst>
                <a:ext uri="{FF2B5EF4-FFF2-40B4-BE49-F238E27FC236}">
                  <a16:creationId xmlns:a16="http://schemas.microsoft.com/office/drawing/2014/main" id="{754BE7DE-A9B4-459E-9BDA-4CC7E0A3E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83" t="2093" r="16879" b="4029"/>
            <a:stretch>
              <a:fillRect/>
            </a:stretch>
          </p:blipFill>
          <p:spPr>
            <a:xfrm>
              <a:off x="3646916" y="2977532"/>
              <a:ext cx="1064809" cy="1064809"/>
            </a:xfrm>
            <a:custGeom>
              <a:avLst/>
              <a:gdLst>
                <a:gd name="connsiteX0" fmla="*/ 812959 w 1625918"/>
                <a:gd name="connsiteY0" fmla="*/ 0 h 1625918"/>
                <a:gd name="connsiteX1" fmla="*/ 1625918 w 1625918"/>
                <a:gd name="connsiteY1" fmla="*/ 812959 h 1625918"/>
                <a:gd name="connsiteX2" fmla="*/ 812959 w 1625918"/>
                <a:gd name="connsiteY2" fmla="*/ 1625918 h 1625918"/>
                <a:gd name="connsiteX3" fmla="*/ 0 w 1625918"/>
                <a:gd name="connsiteY3" fmla="*/ 812959 h 1625918"/>
                <a:gd name="connsiteX4" fmla="*/ 812959 w 1625918"/>
                <a:gd name="connsiteY4" fmla="*/ 0 h 162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5918" h="1625918">
                  <a:moveTo>
                    <a:pt x="812959" y="0"/>
                  </a:moveTo>
                  <a:cubicBezTo>
                    <a:pt x="1261944" y="0"/>
                    <a:pt x="1625918" y="363974"/>
                    <a:pt x="1625918" y="812959"/>
                  </a:cubicBezTo>
                  <a:cubicBezTo>
                    <a:pt x="1625918" y="1261944"/>
                    <a:pt x="1261944" y="1625918"/>
                    <a:pt x="812959" y="1625918"/>
                  </a:cubicBezTo>
                  <a:cubicBezTo>
                    <a:pt x="363974" y="1625918"/>
                    <a:pt x="0" y="1261944"/>
                    <a:pt x="0" y="812959"/>
                  </a:cubicBezTo>
                  <a:cubicBezTo>
                    <a:pt x="0" y="363974"/>
                    <a:pt x="363974" y="0"/>
                    <a:pt x="812959" y="0"/>
                  </a:cubicBezTo>
                  <a:close/>
                </a:path>
              </a:pathLst>
            </a:custGeom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81" name="TextBox 1280">
              <a:extLst>
                <a:ext uri="{FF2B5EF4-FFF2-40B4-BE49-F238E27FC236}">
                  <a16:creationId xmlns:a16="http://schemas.microsoft.com/office/drawing/2014/main" id="{E48D5FB9-8986-4A9A-A20F-63D0C91431C5}"/>
                </a:ext>
              </a:extLst>
            </p:cNvPr>
            <p:cNvSpPr txBox="1"/>
            <p:nvPr/>
          </p:nvSpPr>
          <p:spPr>
            <a:xfrm>
              <a:off x="4616450" y="2945265"/>
              <a:ext cx="604653" cy="2617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1" b="1" dirty="0">
                  <a:solidFill>
                    <a:schemeClr val="bg1"/>
                  </a:solidFill>
                </a:rPr>
                <a:t>Abacus</a:t>
              </a:r>
              <a:endParaRPr lang="en-PH" sz="1101" b="1" dirty="0">
                <a:solidFill>
                  <a:schemeClr val="bg1"/>
                </a:solidFill>
              </a:endParaRPr>
            </a:p>
          </p:txBody>
        </p:sp>
        <p:sp>
          <p:nvSpPr>
            <p:cNvPr id="1282" name="TextBox 1281">
              <a:extLst>
                <a:ext uri="{FF2B5EF4-FFF2-40B4-BE49-F238E27FC236}">
                  <a16:creationId xmlns:a16="http://schemas.microsoft.com/office/drawing/2014/main" id="{80037847-2691-4BB7-8A73-331B6B08A54B}"/>
                </a:ext>
              </a:extLst>
            </p:cNvPr>
            <p:cNvSpPr txBox="1"/>
            <p:nvPr/>
          </p:nvSpPr>
          <p:spPr>
            <a:xfrm>
              <a:off x="4616450" y="3836019"/>
              <a:ext cx="625492" cy="2309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PH" sz="901" b="1" dirty="0">
                  <a:solidFill>
                    <a:schemeClr val="bg1"/>
                  </a:solidFill>
                </a:rPr>
                <a:t>1200 C.E.</a:t>
              </a:r>
            </a:p>
          </p:txBody>
        </p:sp>
        <p:sp>
          <p:nvSpPr>
            <p:cNvPr id="1283" name="TextBox 1282">
              <a:extLst>
                <a:ext uri="{FF2B5EF4-FFF2-40B4-BE49-F238E27FC236}">
                  <a16:creationId xmlns:a16="http://schemas.microsoft.com/office/drawing/2014/main" id="{08658BD7-53DE-40FF-AD29-C15FBA7C71E1}"/>
                </a:ext>
              </a:extLst>
            </p:cNvPr>
            <p:cNvSpPr txBox="1"/>
            <p:nvPr/>
          </p:nvSpPr>
          <p:spPr>
            <a:xfrm>
              <a:off x="4696339" y="3215861"/>
              <a:ext cx="1911100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PH" sz="800" dirty="0">
                  <a:solidFill>
                    <a:schemeClr val="bg1"/>
                  </a:solidFill>
                </a:rPr>
                <a:t>It is believe to be the first computer. </a:t>
              </a:r>
            </a:p>
            <a:p>
              <a:pPr algn="r"/>
              <a:r>
                <a:rPr lang="en-US" sz="800" dirty="0">
                  <a:solidFill>
                    <a:schemeClr val="bg1"/>
                  </a:solidFill>
                </a:rPr>
                <a:t>It is a wooden rack with beads mounted </a:t>
              </a:r>
            </a:p>
            <a:p>
              <a:pPr algn="r"/>
              <a:r>
                <a:rPr lang="en-US" sz="800" dirty="0">
                  <a:solidFill>
                    <a:schemeClr val="bg1"/>
                  </a:solidFill>
                </a:rPr>
                <a:t>on them. The beads is moved to perform </a:t>
              </a:r>
            </a:p>
            <a:p>
              <a:pPr algn="r"/>
              <a:r>
                <a:rPr lang="en-US" sz="800" dirty="0">
                  <a:solidFill>
                    <a:schemeClr val="bg1"/>
                  </a:solidFill>
                </a:rPr>
                <a:t>arithmetic calculations.</a:t>
              </a:r>
              <a:endParaRPr lang="en-PH" sz="8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84" name="Picture 1283">
            <a:extLst>
              <a:ext uri="{FF2B5EF4-FFF2-40B4-BE49-F238E27FC236}">
                <a16:creationId xmlns:a16="http://schemas.microsoft.com/office/drawing/2014/main" id="{3A3F873C-1844-4AC6-8FA5-B9CDB55B16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429000" y="25456101"/>
            <a:ext cx="3429000" cy="3429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285" name="Group 1284">
            <a:extLst>
              <a:ext uri="{FF2B5EF4-FFF2-40B4-BE49-F238E27FC236}">
                <a16:creationId xmlns:a16="http://schemas.microsoft.com/office/drawing/2014/main" id="{6B0223F7-4AA9-4F85-844F-7FFB3EDA21E5}"/>
              </a:ext>
            </a:extLst>
          </p:cNvPr>
          <p:cNvGrpSpPr/>
          <p:nvPr/>
        </p:nvGrpSpPr>
        <p:grpSpPr>
          <a:xfrm>
            <a:off x="5154838" y="-35004"/>
            <a:ext cx="1886029" cy="2058173"/>
            <a:chOff x="5155398" y="20009"/>
            <a:chExt cx="1886028" cy="205817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286" name="Picture 1285">
              <a:extLst>
                <a:ext uri="{FF2B5EF4-FFF2-40B4-BE49-F238E27FC236}">
                  <a16:creationId xmlns:a16="http://schemas.microsoft.com/office/drawing/2014/main" id="{022982E8-D395-4C65-892E-29C4E284C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281206" y="317962"/>
              <a:ext cx="1760220" cy="1760220"/>
            </a:xfrm>
            <a:prstGeom prst="rect">
              <a:avLst/>
            </a:prstGeom>
          </p:spPr>
        </p:pic>
        <p:pic>
          <p:nvPicPr>
            <p:cNvPr id="1287" name="Picture 1286">
              <a:extLst>
                <a:ext uri="{FF2B5EF4-FFF2-40B4-BE49-F238E27FC236}">
                  <a16:creationId xmlns:a16="http://schemas.microsoft.com/office/drawing/2014/main" id="{2F9E2FB8-C8E5-4587-9BD7-03394F7EE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 flipV="1">
              <a:off x="5435883" y="-260476"/>
              <a:ext cx="878169" cy="1439139"/>
            </a:xfrm>
            <a:prstGeom prst="rect">
              <a:avLst/>
            </a:prstGeom>
          </p:spPr>
        </p:pic>
      </p:grpSp>
      <p:grpSp>
        <p:nvGrpSpPr>
          <p:cNvPr id="1288" name="Group 1287">
            <a:extLst>
              <a:ext uri="{FF2B5EF4-FFF2-40B4-BE49-F238E27FC236}">
                <a16:creationId xmlns:a16="http://schemas.microsoft.com/office/drawing/2014/main" id="{128CCA3E-098C-4B5F-A829-D3660474967B}"/>
              </a:ext>
            </a:extLst>
          </p:cNvPr>
          <p:cNvGrpSpPr/>
          <p:nvPr/>
        </p:nvGrpSpPr>
        <p:grpSpPr>
          <a:xfrm rot="10800000">
            <a:off x="-169399" y="421634"/>
            <a:ext cx="1886029" cy="2058173"/>
            <a:chOff x="5155398" y="20009"/>
            <a:chExt cx="1886028" cy="205817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289" name="Picture 1288">
              <a:extLst>
                <a:ext uri="{FF2B5EF4-FFF2-40B4-BE49-F238E27FC236}">
                  <a16:creationId xmlns:a16="http://schemas.microsoft.com/office/drawing/2014/main" id="{67034F0F-54A2-42E5-8D71-36FFD875C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281206" y="317962"/>
              <a:ext cx="1760220" cy="1760220"/>
            </a:xfrm>
            <a:prstGeom prst="rect">
              <a:avLst/>
            </a:prstGeom>
          </p:spPr>
        </p:pic>
        <p:pic>
          <p:nvPicPr>
            <p:cNvPr id="1290" name="Picture 1289">
              <a:extLst>
                <a:ext uri="{FF2B5EF4-FFF2-40B4-BE49-F238E27FC236}">
                  <a16:creationId xmlns:a16="http://schemas.microsoft.com/office/drawing/2014/main" id="{FA397B87-0A97-4CF6-A3EE-446EDEE8F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 flipV="1">
              <a:off x="5435883" y="-260476"/>
              <a:ext cx="878169" cy="1439139"/>
            </a:xfrm>
            <a:prstGeom prst="rect">
              <a:avLst/>
            </a:prstGeom>
          </p:spPr>
        </p:pic>
      </p:grpSp>
      <p:sp>
        <p:nvSpPr>
          <p:cNvPr id="1291" name="Rectangle 1290">
            <a:extLst>
              <a:ext uri="{FF2B5EF4-FFF2-40B4-BE49-F238E27FC236}">
                <a16:creationId xmlns:a16="http://schemas.microsoft.com/office/drawing/2014/main" id="{BCD63EDB-D397-4D6C-9CF4-C7C01056EA98}"/>
              </a:ext>
            </a:extLst>
          </p:cNvPr>
          <p:cNvSpPr/>
          <p:nvPr/>
        </p:nvSpPr>
        <p:spPr>
          <a:xfrm>
            <a:off x="-166542" y="-464134"/>
            <a:ext cx="7078981" cy="2189345"/>
          </a:xfrm>
          <a:prstGeom prst="rect">
            <a:avLst/>
          </a:prstGeom>
          <a:solidFill>
            <a:srgbClr val="007D7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1292" name="Straight Arrow Connector 95">
            <a:extLst>
              <a:ext uri="{FF2B5EF4-FFF2-40B4-BE49-F238E27FC236}">
                <a16:creationId xmlns:a16="http://schemas.microsoft.com/office/drawing/2014/main" id="{405B0AAD-5370-4EAB-A4B9-77865A574EAC}"/>
              </a:ext>
            </a:extLst>
          </p:cNvPr>
          <p:cNvCxnSpPr>
            <a:cxnSpLocks/>
            <a:stCxn id="1455" idx="2"/>
            <a:endCxn id="1332" idx="1"/>
          </p:cNvCxnSpPr>
          <p:nvPr/>
        </p:nvCxnSpPr>
        <p:spPr>
          <a:xfrm rot="16200000" flipH="1">
            <a:off x="2635312" y="3096336"/>
            <a:ext cx="2872052" cy="1283508"/>
          </a:xfrm>
          <a:prstGeom prst="bentConnector2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3" name="Straight Arrow Connector 95">
            <a:extLst>
              <a:ext uri="{FF2B5EF4-FFF2-40B4-BE49-F238E27FC236}">
                <a16:creationId xmlns:a16="http://schemas.microsoft.com/office/drawing/2014/main" id="{7DC937C1-1432-458E-AB22-CFE9A489EACB}"/>
              </a:ext>
            </a:extLst>
          </p:cNvPr>
          <p:cNvCxnSpPr>
            <a:cxnSpLocks/>
            <a:stCxn id="1455" idx="2"/>
            <a:endCxn id="1352" idx="1"/>
          </p:cNvCxnSpPr>
          <p:nvPr/>
        </p:nvCxnSpPr>
        <p:spPr>
          <a:xfrm rot="5400000">
            <a:off x="1712983" y="2702309"/>
            <a:ext cx="2116846" cy="1316356"/>
          </a:xfrm>
          <a:prstGeom prst="bentConnector2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4" name="Picture 1293">
            <a:extLst>
              <a:ext uri="{FF2B5EF4-FFF2-40B4-BE49-F238E27FC236}">
                <a16:creationId xmlns:a16="http://schemas.microsoft.com/office/drawing/2014/main" id="{3A9C38C6-2853-4252-8011-6DC4E0AB1E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893" y="578169"/>
            <a:ext cx="686991" cy="6869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95" name="Picture 1294">
            <a:extLst>
              <a:ext uri="{FF2B5EF4-FFF2-40B4-BE49-F238E27FC236}">
                <a16:creationId xmlns:a16="http://schemas.microsoft.com/office/drawing/2014/main" id="{83D088F0-C343-465A-B96B-C6FE89CC5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00000" flipH="1">
            <a:off x="-648124" y="7232375"/>
            <a:ext cx="1760220" cy="1760220"/>
          </a:xfrm>
          <a:prstGeom prst="rect">
            <a:avLst/>
          </a:prstGeom>
        </p:spPr>
      </p:pic>
      <p:cxnSp>
        <p:nvCxnSpPr>
          <p:cNvPr id="1296" name="Straight Arrow Connector 95">
            <a:extLst>
              <a:ext uri="{FF2B5EF4-FFF2-40B4-BE49-F238E27FC236}">
                <a16:creationId xmlns:a16="http://schemas.microsoft.com/office/drawing/2014/main" id="{4FFF6A4D-D7DF-4073-96D8-B4B455A06E12}"/>
              </a:ext>
            </a:extLst>
          </p:cNvPr>
          <p:cNvCxnSpPr>
            <a:cxnSpLocks/>
            <a:stCxn id="1455" idx="2"/>
            <a:endCxn id="1372" idx="1"/>
          </p:cNvCxnSpPr>
          <p:nvPr/>
        </p:nvCxnSpPr>
        <p:spPr>
          <a:xfrm rot="5400000">
            <a:off x="1005684" y="3362426"/>
            <a:ext cx="3484263" cy="1363538"/>
          </a:xfrm>
          <a:prstGeom prst="bentConnector2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7" name="Straight Arrow Connector 95">
            <a:extLst>
              <a:ext uri="{FF2B5EF4-FFF2-40B4-BE49-F238E27FC236}">
                <a16:creationId xmlns:a16="http://schemas.microsoft.com/office/drawing/2014/main" id="{B31396F4-FA94-4B1C-9E38-2EB6EFBB1420}"/>
              </a:ext>
            </a:extLst>
          </p:cNvPr>
          <p:cNvCxnSpPr>
            <a:cxnSpLocks/>
            <a:stCxn id="1455" idx="2"/>
            <a:endCxn id="1324" idx="1"/>
          </p:cNvCxnSpPr>
          <p:nvPr/>
        </p:nvCxnSpPr>
        <p:spPr>
          <a:xfrm rot="5400000">
            <a:off x="325564" y="4036196"/>
            <a:ext cx="4838153" cy="1369888"/>
          </a:xfrm>
          <a:prstGeom prst="bentConnector2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8" name="TextBox 1297">
            <a:extLst>
              <a:ext uri="{FF2B5EF4-FFF2-40B4-BE49-F238E27FC236}">
                <a16:creationId xmlns:a16="http://schemas.microsoft.com/office/drawing/2014/main" id="{2C4ADD99-7BCF-4F8A-96EC-BABF8946C4B4}"/>
              </a:ext>
            </a:extLst>
          </p:cNvPr>
          <p:cNvSpPr txBox="1"/>
          <p:nvPr/>
        </p:nvSpPr>
        <p:spPr>
          <a:xfrm flipV="1">
            <a:off x="1550260" y="198201"/>
            <a:ext cx="553998" cy="106695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vert"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 BRIEF</a:t>
            </a:r>
            <a:endParaRPr lang="en-PH" sz="2400" b="1" dirty="0">
              <a:solidFill>
                <a:schemeClr val="bg1"/>
              </a:solidFill>
            </a:endParaRPr>
          </a:p>
        </p:txBody>
      </p:sp>
      <p:sp>
        <p:nvSpPr>
          <p:cNvPr id="1299" name="TextBox 1298">
            <a:extLst>
              <a:ext uri="{FF2B5EF4-FFF2-40B4-BE49-F238E27FC236}">
                <a16:creationId xmlns:a16="http://schemas.microsoft.com/office/drawing/2014/main" id="{52DE3A8C-8F8C-4B31-8B86-8ABBC2A4CB49}"/>
              </a:ext>
            </a:extLst>
          </p:cNvPr>
          <p:cNvSpPr txBox="1"/>
          <p:nvPr/>
        </p:nvSpPr>
        <p:spPr>
          <a:xfrm>
            <a:off x="1882521" y="462889"/>
            <a:ext cx="3880358" cy="101566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COMPUTER</a:t>
            </a:r>
            <a:endParaRPr lang="en-PH" sz="6000" b="1" dirty="0">
              <a:solidFill>
                <a:schemeClr val="bg1"/>
              </a:solidFill>
            </a:endParaRPr>
          </a:p>
        </p:txBody>
      </p:sp>
      <p:sp>
        <p:nvSpPr>
          <p:cNvPr id="1300" name="TextBox 1299">
            <a:extLst>
              <a:ext uri="{FF2B5EF4-FFF2-40B4-BE49-F238E27FC236}">
                <a16:creationId xmlns:a16="http://schemas.microsoft.com/office/drawing/2014/main" id="{8D29B55B-4EF5-4058-AA34-7E17E7D10524}"/>
              </a:ext>
            </a:extLst>
          </p:cNvPr>
          <p:cNvSpPr txBox="1"/>
          <p:nvPr/>
        </p:nvSpPr>
        <p:spPr>
          <a:xfrm>
            <a:off x="1881616" y="57210"/>
            <a:ext cx="2966838" cy="76944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HISTORY OF</a:t>
            </a:r>
          </a:p>
        </p:txBody>
      </p:sp>
      <p:cxnSp>
        <p:nvCxnSpPr>
          <p:cNvPr id="1301" name="Straight Arrow Connector 1300">
            <a:extLst>
              <a:ext uri="{FF2B5EF4-FFF2-40B4-BE49-F238E27FC236}">
                <a16:creationId xmlns:a16="http://schemas.microsoft.com/office/drawing/2014/main" id="{25E3D7AA-872A-4AE0-92BE-1CDF2602D4E4}"/>
              </a:ext>
            </a:extLst>
          </p:cNvPr>
          <p:cNvCxnSpPr>
            <a:cxnSpLocks/>
            <a:stCxn id="1300" idx="3"/>
          </p:cNvCxnSpPr>
          <p:nvPr/>
        </p:nvCxnSpPr>
        <p:spPr>
          <a:xfrm flipV="1">
            <a:off x="4848454" y="441928"/>
            <a:ext cx="2168207" cy="3"/>
          </a:xfrm>
          <a:prstGeom prst="straightConnector1">
            <a:avLst/>
          </a:prstGeom>
          <a:ln w="38100">
            <a:solidFill>
              <a:schemeClr val="bg1"/>
            </a:solidFill>
            <a:headEnd type="oval" w="med" len="med"/>
            <a:tailEnd type="oval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2" name="Straight Arrow Connector 1301">
            <a:extLst>
              <a:ext uri="{FF2B5EF4-FFF2-40B4-BE49-F238E27FC236}">
                <a16:creationId xmlns:a16="http://schemas.microsoft.com/office/drawing/2014/main" id="{830C346B-73A3-419B-B270-D0A6AF407C95}"/>
              </a:ext>
            </a:extLst>
          </p:cNvPr>
          <p:cNvCxnSpPr>
            <a:cxnSpLocks/>
            <a:stCxn id="1455" idx="2"/>
            <a:endCxn id="1585" idx="2"/>
          </p:cNvCxnSpPr>
          <p:nvPr/>
        </p:nvCxnSpPr>
        <p:spPr>
          <a:xfrm>
            <a:off x="3429584" y="2302063"/>
            <a:ext cx="8928" cy="21521958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3" name="Straight Arrow Connector 1302">
            <a:extLst>
              <a:ext uri="{FF2B5EF4-FFF2-40B4-BE49-F238E27FC236}">
                <a16:creationId xmlns:a16="http://schemas.microsoft.com/office/drawing/2014/main" id="{DAD87D0A-6893-4FA3-A1FD-AB0D39AA70A0}"/>
              </a:ext>
            </a:extLst>
          </p:cNvPr>
          <p:cNvCxnSpPr>
            <a:cxnSpLocks/>
          </p:cNvCxnSpPr>
          <p:nvPr/>
        </p:nvCxnSpPr>
        <p:spPr>
          <a:xfrm flipV="1">
            <a:off x="1702457" y="1417864"/>
            <a:ext cx="5375164" cy="1"/>
          </a:xfrm>
          <a:prstGeom prst="straightConnector1">
            <a:avLst/>
          </a:prstGeom>
          <a:ln w="38100">
            <a:solidFill>
              <a:schemeClr val="bg1"/>
            </a:solidFill>
            <a:headEnd type="oval" w="med" len="med"/>
            <a:tailEnd type="oval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4" name="Straight Arrow Connector 95">
            <a:extLst>
              <a:ext uri="{FF2B5EF4-FFF2-40B4-BE49-F238E27FC236}">
                <a16:creationId xmlns:a16="http://schemas.microsoft.com/office/drawing/2014/main" id="{53E8C1E0-F547-483D-B2C4-558759CA2C26}"/>
              </a:ext>
            </a:extLst>
          </p:cNvPr>
          <p:cNvCxnSpPr>
            <a:cxnSpLocks/>
            <a:stCxn id="1455" idx="2"/>
            <a:endCxn id="1343" idx="1"/>
          </p:cNvCxnSpPr>
          <p:nvPr/>
        </p:nvCxnSpPr>
        <p:spPr>
          <a:xfrm rot="16200000" flipH="1">
            <a:off x="1955359" y="3776289"/>
            <a:ext cx="4225523" cy="1277072"/>
          </a:xfrm>
          <a:prstGeom prst="bentConnector2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5" name="Straight Arrow Connector 95">
            <a:extLst>
              <a:ext uri="{FF2B5EF4-FFF2-40B4-BE49-F238E27FC236}">
                <a16:creationId xmlns:a16="http://schemas.microsoft.com/office/drawing/2014/main" id="{BCE8AB43-EAF7-4A32-BE03-E26437DACCFB}"/>
              </a:ext>
            </a:extLst>
          </p:cNvPr>
          <p:cNvCxnSpPr>
            <a:cxnSpLocks/>
            <a:stCxn id="1455" idx="2"/>
            <a:endCxn id="1381" idx="1"/>
          </p:cNvCxnSpPr>
          <p:nvPr/>
        </p:nvCxnSpPr>
        <p:spPr>
          <a:xfrm rot="16200000" flipH="1">
            <a:off x="1288439" y="4443209"/>
            <a:ext cx="5596835" cy="1314544"/>
          </a:xfrm>
          <a:prstGeom prst="bentConnector2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6" name="Group 1305">
            <a:extLst>
              <a:ext uri="{FF2B5EF4-FFF2-40B4-BE49-F238E27FC236}">
                <a16:creationId xmlns:a16="http://schemas.microsoft.com/office/drawing/2014/main" id="{097E71E2-0F0E-4DAE-A2C3-F1FF37A2822D}"/>
              </a:ext>
            </a:extLst>
          </p:cNvPr>
          <p:cNvGrpSpPr/>
          <p:nvPr/>
        </p:nvGrpSpPr>
        <p:grpSpPr>
          <a:xfrm rot="10800000" flipH="1">
            <a:off x="5036957" y="7996367"/>
            <a:ext cx="1886029" cy="2058173"/>
            <a:chOff x="5155398" y="20009"/>
            <a:chExt cx="1886028" cy="205817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307" name="Picture 1306">
              <a:extLst>
                <a:ext uri="{FF2B5EF4-FFF2-40B4-BE49-F238E27FC236}">
                  <a16:creationId xmlns:a16="http://schemas.microsoft.com/office/drawing/2014/main" id="{0CA22FE4-96F8-48D4-8B77-49FA6BFEC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281206" y="317962"/>
              <a:ext cx="1760220" cy="1760220"/>
            </a:xfrm>
            <a:prstGeom prst="rect">
              <a:avLst/>
            </a:prstGeom>
          </p:spPr>
        </p:pic>
        <p:pic>
          <p:nvPicPr>
            <p:cNvPr id="1308" name="Picture 1307">
              <a:extLst>
                <a:ext uri="{FF2B5EF4-FFF2-40B4-BE49-F238E27FC236}">
                  <a16:creationId xmlns:a16="http://schemas.microsoft.com/office/drawing/2014/main" id="{FDFD6B10-EC93-493C-B84C-C127F06A9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 flipV="1">
              <a:off x="5435883" y="-260476"/>
              <a:ext cx="878169" cy="1439139"/>
            </a:xfrm>
            <a:prstGeom prst="rect">
              <a:avLst/>
            </a:prstGeom>
          </p:spPr>
        </p:pic>
      </p:grpSp>
      <p:pic>
        <p:nvPicPr>
          <p:cNvPr id="1309" name="Picture 1308">
            <a:extLst>
              <a:ext uri="{FF2B5EF4-FFF2-40B4-BE49-F238E27FC236}">
                <a16:creationId xmlns:a16="http://schemas.microsoft.com/office/drawing/2014/main" id="{9B341D56-B81C-40EE-A432-BA4DA1C900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3" y="198202"/>
            <a:ext cx="1417947" cy="14179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310" name="Group 1309">
            <a:extLst>
              <a:ext uri="{FF2B5EF4-FFF2-40B4-BE49-F238E27FC236}">
                <a16:creationId xmlns:a16="http://schemas.microsoft.com/office/drawing/2014/main" id="{76C1B84E-234B-4720-8C7E-E922F9CAE60E}"/>
              </a:ext>
            </a:extLst>
          </p:cNvPr>
          <p:cNvGrpSpPr/>
          <p:nvPr/>
        </p:nvGrpSpPr>
        <p:grpSpPr>
          <a:xfrm>
            <a:off x="3700978" y="3239819"/>
            <a:ext cx="2994589" cy="1121714"/>
            <a:chOff x="3699877" y="3281658"/>
            <a:chExt cx="2994589" cy="112171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311" name="Rectangle: Rounded Corners 1310">
              <a:extLst>
                <a:ext uri="{FF2B5EF4-FFF2-40B4-BE49-F238E27FC236}">
                  <a16:creationId xmlns:a16="http://schemas.microsoft.com/office/drawing/2014/main" id="{69159DA5-6E1B-4668-BCF9-B0A3826014D5}"/>
                </a:ext>
              </a:extLst>
            </p:cNvPr>
            <p:cNvSpPr/>
            <p:nvPr/>
          </p:nvSpPr>
          <p:spPr>
            <a:xfrm>
              <a:off x="4029100" y="3310633"/>
              <a:ext cx="1788173" cy="426384"/>
            </a:xfrm>
            <a:prstGeom prst="roundRect">
              <a:avLst>
                <a:gd name="adj" fmla="val 50000"/>
              </a:avLst>
            </a:prstGeom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1312" name="Rectangle: Rounded Corners 1311">
              <a:extLst>
                <a:ext uri="{FF2B5EF4-FFF2-40B4-BE49-F238E27FC236}">
                  <a16:creationId xmlns:a16="http://schemas.microsoft.com/office/drawing/2014/main" id="{527EECC9-CFA1-44B5-8857-FB68481E61AD}"/>
                </a:ext>
              </a:extLst>
            </p:cNvPr>
            <p:cNvSpPr/>
            <p:nvPr/>
          </p:nvSpPr>
          <p:spPr>
            <a:xfrm>
              <a:off x="4029100" y="3952350"/>
              <a:ext cx="1431822" cy="426384"/>
            </a:xfrm>
            <a:prstGeom prst="roundRect">
              <a:avLst>
                <a:gd name="adj" fmla="val 50000"/>
              </a:avLst>
            </a:prstGeom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313" name="Rectangle: Rounded Corners 1312">
              <a:extLst>
                <a:ext uri="{FF2B5EF4-FFF2-40B4-BE49-F238E27FC236}">
                  <a16:creationId xmlns:a16="http://schemas.microsoft.com/office/drawing/2014/main" id="{4EF03B06-BDBF-43E8-8145-35E7E1D45DBD}"/>
                </a:ext>
              </a:extLst>
            </p:cNvPr>
            <p:cNvSpPr/>
            <p:nvPr/>
          </p:nvSpPr>
          <p:spPr>
            <a:xfrm>
              <a:off x="3946648" y="3517207"/>
              <a:ext cx="2747818" cy="655205"/>
            </a:xfrm>
            <a:prstGeom prst="roundRect">
              <a:avLst>
                <a:gd name="adj" fmla="val 50000"/>
              </a:avLst>
            </a:prstGeom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314" name="TextBox 1313">
              <a:extLst>
                <a:ext uri="{FF2B5EF4-FFF2-40B4-BE49-F238E27FC236}">
                  <a16:creationId xmlns:a16="http://schemas.microsoft.com/office/drawing/2014/main" id="{2BB1E958-EA40-4AD9-8621-9D9BBEB966E0}"/>
                </a:ext>
              </a:extLst>
            </p:cNvPr>
            <p:cNvSpPr txBox="1"/>
            <p:nvPr/>
          </p:nvSpPr>
          <p:spPr>
            <a:xfrm>
              <a:off x="4670832" y="3281658"/>
              <a:ext cx="1064799" cy="261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1" b="1" dirty="0">
                  <a:solidFill>
                    <a:schemeClr val="bg1"/>
                  </a:solidFill>
                </a:rPr>
                <a:t>Napier’s Bone</a:t>
              </a:r>
              <a:endParaRPr lang="en-PH" sz="1101" b="1" dirty="0">
                <a:solidFill>
                  <a:schemeClr val="bg1"/>
                </a:solidFill>
              </a:endParaRPr>
            </a:p>
          </p:txBody>
        </p:sp>
        <p:sp>
          <p:nvSpPr>
            <p:cNvPr id="1315" name="TextBox 1314">
              <a:extLst>
                <a:ext uri="{FF2B5EF4-FFF2-40B4-BE49-F238E27FC236}">
                  <a16:creationId xmlns:a16="http://schemas.microsoft.com/office/drawing/2014/main" id="{0F462A94-99DB-4F73-9D1F-A48DB85F6283}"/>
                </a:ext>
              </a:extLst>
            </p:cNvPr>
            <p:cNvSpPr txBox="1"/>
            <p:nvPr/>
          </p:nvSpPr>
          <p:spPr>
            <a:xfrm>
              <a:off x="4670832" y="4172412"/>
              <a:ext cx="694421" cy="2309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901" b="1" dirty="0">
                  <a:solidFill>
                    <a:schemeClr val="bg1"/>
                  </a:solidFill>
                </a:rPr>
                <a:t>1550-1617</a:t>
              </a:r>
            </a:p>
          </p:txBody>
        </p:sp>
        <p:sp>
          <p:nvSpPr>
            <p:cNvPr id="1316" name="TextBox 1315">
              <a:extLst>
                <a:ext uri="{FF2B5EF4-FFF2-40B4-BE49-F238E27FC236}">
                  <a16:creationId xmlns:a16="http://schemas.microsoft.com/office/drawing/2014/main" id="{8809A78A-E5D3-487B-B776-AA76EB922514}"/>
                </a:ext>
              </a:extLst>
            </p:cNvPr>
            <p:cNvSpPr txBox="1"/>
            <p:nvPr/>
          </p:nvSpPr>
          <p:spPr>
            <a:xfrm>
              <a:off x="4750721" y="3552254"/>
              <a:ext cx="190308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The first machine to use a decimal point. </a:t>
              </a:r>
            </a:p>
            <a:p>
              <a:r>
                <a:rPr lang="en-US" sz="800" dirty="0">
                  <a:solidFill>
                    <a:schemeClr val="bg1"/>
                  </a:solidFill>
                </a:rPr>
                <a:t>A manually-operated calculating device </a:t>
              </a:r>
            </a:p>
            <a:p>
              <a:r>
                <a:rPr lang="en-US" sz="800" dirty="0">
                  <a:solidFill>
                    <a:schemeClr val="bg1"/>
                  </a:solidFill>
                </a:rPr>
                <a:t>that can multiply &amp; divide. It is invented </a:t>
              </a:r>
            </a:p>
            <a:p>
              <a:r>
                <a:rPr lang="en-US" sz="800" dirty="0">
                  <a:solidFill>
                    <a:schemeClr val="bg1"/>
                  </a:solidFill>
                </a:rPr>
                <a:t>by John Napier. </a:t>
              </a:r>
              <a:endParaRPr lang="en-PH" sz="800" dirty="0">
                <a:solidFill>
                  <a:schemeClr val="bg1"/>
                </a:solidFill>
              </a:endParaRPr>
            </a:p>
          </p:txBody>
        </p:sp>
        <p:pic>
          <p:nvPicPr>
            <p:cNvPr id="1317" name="Picture 1316">
              <a:extLst>
                <a:ext uri="{FF2B5EF4-FFF2-40B4-BE49-F238E27FC236}">
                  <a16:creationId xmlns:a16="http://schemas.microsoft.com/office/drawing/2014/main" id="{3993C5F3-DF96-44B1-9BCD-F9188D125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88" t="3805" r="13906" b="3272"/>
            <a:stretch>
              <a:fillRect/>
            </a:stretch>
          </p:blipFill>
          <p:spPr>
            <a:xfrm>
              <a:off x="3699877" y="3316333"/>
              <a:ext cx="1065600" cy="1065600"/>
            </a:xfrm>
            <a:custGeom>
              <a:avLst/>
              <a:gdLst>
                <a:gd name="connsiteX0" fmla="*/ 532800 w 1065600"/>
                <a:gd name="connsiteY0" fmla="*/ 0 h 1065600"/>
                <a:gd name="connsiteX1" fmla="*/ 1065600 w 1065600"/>
                <a:gd name="connsiteY1" fmla="*/ 532800 h 1065600"/>
                <a:gd name="connsiteX2" fmla="*/ 532800 w 1065600"/>
                <a:gd name="connsiteY2" fmla="*/ 1065600 h 1065600"/>
                <a:gd name="connsiteX3" fmla="*/ 0 w 1065600"/>
                <a:gd name="connsiteY3" fmla="*/ 532800 h 1065600"/>
                <a:gd name="connsiteX4" fmla="*/ 532800 w 1065600"/>
                <a:gd name="connsiteY4" fmla="*/ 0 h 106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5600" h="1065600">
                  <a:moveTo>
                    <a:pt x="532800" y="0"/>
                  </a:moveTo>
                  <a:cubicBezTo>
                    <a:pt x="827057" y="0"/>
                    <a:pt x="1065600" y="238543"/>
                    <a:pt x="1065600" y="532800"/>
                  </a:cubicBezTo>
                  <a:cubicBezTo>
                    <a:pt x="1065600" y="827057"/>
                    <a:pt x="827057" y="1065600"/>
                    <a:pt x="532800" y="1065600"/>
                  </a:cubicBezTo>
                  <a:cubicBezTo>
                    <a:pt x="238543" y="1065600"/>
                    <a:pt x="0" y="827057"/>
                    <a:pt x="0" y="532800"/>
                  </a:cubicBezTo>
                  <a:cubicBezTo>
                    <a:pt x="0" y="238543"/>
                    <a:pt x="238543" y="0"/>
                    <a:pt x="532800" y="0"/>
                  </a:cubicBezTo>
                  <a:close/>
                </a:path>
              </a:pathLst>
            </a:custGeom>
            <a:ln w="28575">
              <a:solidFill>
                <a:schemeClr val="bg1"/>
              </a:solidFill>
            </a:ln>
          </p:spPr>
        </p:pic>
      </p:grpSp>
      <p:grpSp>
        <p:nvGrpSpPr>
          <p:cNvPr id="1318" name="Group 1317">
            <a:extLst>
              <a:ext uri="{FF2B5EF4-FFF2-40B4-BE49-F238E27FC236}">
                <a16:creationId xmlns:a16="http://schemas.microsoft.com/office/drawing/2014/main" id="{3E4BF5E1-5A0A-42EC-BCCE-1B5349093A8B}"/>
              </a:ext>
            </a:extLst>
          </p:cNvPr>
          <p:cNvGrpSpPr/>
          <p:nvPr/>
        </p:nvGrpSpPr>
        <p:grpSpPr>
          <a:xfrm>
            <a:off x="115951" y="6577233"/>
            <a:ext cx="2991824" cy="1121714"/>
            <a:chOff x="165651" y="6619072"/>
            <a:chExt cx="2991824" cy="112171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319" name="Rectangle: Rounded Corners 1318">
              <a:extLst>
                <a:ext uri="{FF2B5EF4-FFF2-40B4-BE49-F238E27FC236}">
                  <a16:creationId xmlns:a16="http://schemas.microsoft.com/office/drawing/2014/main" id="{5F0B47E3-28AD-47D3-B63D-7D936770E86B}"/>
                </a:ext>
              </a:extLst>
            </p:cNvPr>
            <p:cNvSpPr/>
            <p:nvPr/>
          </p:nvSpPr>
          <p:spPr>
            <a:xfrm flipH="1">
              <a:off x="686195" y="6648047"/>
              <a:ext cx="2144822" cy="426384"/>
            </a:xfrm>
            <a:prstGeom prst="roundRect">
              <a:avLst>
                <a:gd name="adj" fmla="val 50000"/>
              </a:avLst>
            </a:prstGeom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1320" name="Rectangle: Rounded Corners 1319">
              <a:extLst>
                <a:ext uri="{FF2B5EF4-FFF2-40B4-BE49-F238E27FC236}">
                  <a16:creationId xmlns:a16="http://schemas.microsoft.com/office/drawing/2014/main" id="{62226051-696D-47AF-BCCB-2F0FE08A98A3}"/>
                </a:ext>
              </a:extLst>
            </p:cNvPr>
            <p:cNvSpPr/>
            <p:nvPr/>
          </p:nvSpPr>
          <p:spPr>
            <a:xfrm flipH="1">
              <a:off x="1399195" y="7289764"/>
              <a:ext cx="1431822" cy="426384"/>
            </a:xfrm>
            <a:prstGeom prst="roundRect">
              <a:avLst>
                <a:gd name="adj" fmla="val 50000"/>
              </a:avLst>
            </a:prstGeom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321" name="Rectangle: Rounded Corners 1320">
              <a:extLst>
                <a:ext uri="{FF2B5EF4-FFF2-40B4-BE49-F238E27FC236}">
                  <a16:creationId xmlns:a16="http://schemas.microsoft.com/office/drawing/2014/main" id="{2DB851BD-AFE7-4270-8135-6DAB67EB9BD1}"/>
                </a:ext>
              </a:extLst>
            </p:cNvPr>
            <p:cNvSpPr/>
            <p:nvPr/>
          </p:nvSpPr>
          <p:spPr>
            <a:xfrm flipH="1">
              <a:off x="165651" y="6854621"/>
              <a:ext cx="2747818" cy="655205"/>
            </a:xfrm>
            <a:prstGeom prst="roundRect">
              <a:avLst>
                <a:gd name="adj" fmla="val 50000"/>
              </a:avLst>
            </a:prstGeom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322" name="TextBox 1321">
              <a:extLst>
                <a:ext uri="{FF2B5EF4-FFF2-40B4-BE49-F238E27FC236}">
                  <a16:creationId xmlns:a16="http://schemas.microsoft.com/office/drawing/2014/main" id="{88B0AEA9-7E36-4D35-A899-B5C9F6B202F3}"/>
                </a:ext>
              </a:extLst>
            </p:cNvPr>
            <p:cNvSpPr txBox="1"/>
            <p:nvPr/>
          </p:nvSpPr>
          <p:spPr>
            <a:xfrm flipH="1">
              <a:off x="842442" y="6619072"/>
              <a:ext cx="1346843" cy="2617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1" b="1" dirty="0">
                  <a:solidFill>
                    <a:schemeClr val="bg1"/>
                  </a:solidFill>
                </a:rPr>
                <a:t>Tabulating Machine</a:t>
              </a:r>
              <a:endParaRPr lang="en-PH" sz="1101" b="1" dirty="0">
                <a:solidFill>
                  <a:schemeClr val="bg1"/>
                </a:solidFill>
              </a:endParaRPr>
            </a:p>
          </p:txBody>
        </p:sp>
        <p:sp>
          <p:nvSpPr>
            <p:cNvPr id="1323" name="TextBox 1322">
              <a:extLst>
                <a:ext uri="{FF2B5EF4-FFF2-40B4-BE49-F238E27FC236}">
                  <a16:creationId xmlns:a16="http://schemas.microsoft.com/office/drawing/2014/main" id="{42C284E5-E822-4496-9392-60A03EAFCC68}"/>
                </a:ext>
              </a:extLst>
            </p:cNvPr>
            <p:cNvSpPr txBox="1"/>
            <p:nvPr/>
          </p:nvSpPr>
          <p:spPr>
            <a:xfrm flipH="1">
              <a:off x="1767375" y="7509826"/>
              <a:ext cx="421910" cy="2309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PH" sz="901" b="1" dirty="0">
                  <a:solidFill>
                    <a:schemeClr val="bg1"/>
                  </a:solidFill>
                </a:rPr>
                <a:t>1890</a:t>
              </a:r>
            </a:p>
          </p:txBody>
        </p:sp>
        <p:sp>
          <p:nvSpPr>
            <p:cNvPr id="1324" name="TextBox 1323">
              <a:extLst>
                <a:ext uri="{FF2B5EF4-FFF2-40B4-BE49-F238E27FC236}">
                  <a16:creationId xmlns:a16="http://schemas.microsoft.com/office/drawing/2014/main" id="{3EF66F6D-9C5F-4AD6-A93E-4FB5FC623559}"/>
                </a:ext>
              </a:extLst>
            </p:cNvPr>
            <p:cNvSpPr txBox="1"/>
            <p:nvPr/>
          </p:nvSpPr>
          <p:spPr>
            <a:xfrm flipH="1">
              <a:off x="291270" y="6889668"/>
              <a:ext cx="181812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800" dirty="0">
                  <a:solidFill>
                    <a:schemeClr val="bg1"/>
                  </a:solidFill>
                </a:rPr>
                <a:t>A mechanical tabulator that could </a:t>
              </a:r>
            </a:p>
            <a:p>
              <a:pPr algn="r"/>
              <a:r>
                <a:rPr lang="en-US" sz="800" dirty="0">
                  <a:solidFill>
                    <a:schemeClr val="bg1"/>
                  </a:solidFill>
                </a:rPr>
                <a:t>tabulate statistics &amp; record or sort data</a:t>
              </a:r>
            </a:p>
            <a:p>
              <a:pPr algn="r"/>
              <a:r>
                <a:rPr lang="en-US" sz="800" dirty="0">
                  <a:solidFill>
                    <a:schemeClr val="bg1"/>
                  </a:solidFill>
                </a:rPr>
                <a:t>or information based on punch-cards.</a:t>
              </a:r>
            </a:p>
            <a:p>
              <a:pPr algn="r"/>
              <a:r>
                <a:rPr lang="en-US" sz="800" dirty="0">
                  <a:solidFill>
                    <a:schemeClr val="bg1"/>
                  </a:solidFill>
                </a:rPr>
                <a:t> It is invented by Herman Hollerith</a:t>
              </a:r>
              <a:endParaRPr lang="en-PH" sz="800" dirty="0">
                <a:solidFill>
                  <a:schemeClr val="bg1"/>
                </a:solidFill>
              </a:endParaRPr>
            </a:p>
          </p:txBody>
        </p:sp>
        <p:pic>
          <p:nvPicPr>
            <p:cNvPr id="1325" name="Picture 1324">
              <a:extLst>
                <a:ext uri="{FF2B5EF4-FFF2-40B4-BE49-F238E27FC236}">
                  <a16:creationId xmlns:a16="http://schemas.microsoft.com/office/drawing/2014/main" id="{1F72B0E2-DBB1-4F18-984C-7C4DC74E2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8" t="1079" r="1409" b="2748"/>
            <a:stretch>
              <a:fillRect/>
            </a:stretch>
          </p:blipFill>
          <p:spPr>
            <a:xfrm>
              <a:off x="2091875" y="6650548"/>
              <a:ext cx="1065600" cy="1065600"/>
            </a:xfrm>
            <a:custGeom>
              <a:avLst/>
              <a:gdLst>
                <a:gd name="connsiteX0" fmla="*/ 532800 w 1065600"/>
                <a:gd name="connsiteY0" fmla="*/ 0 h 1065600"/>
                <a:gd name="connsiteX1" fmla="*/ 1065600 w 1065600"/>
                <a:gd name="connsiteY1" fmla="*/ 532800 h 1065600"/>
                <a:gd name="connsiteX2" fmla="*/ 532800 w 1065600"/>
                <a:gd name="connsiteY2" fmla="*/ 1065600 h 1065600"/>
                <a:gd name="connsiteX3" fmla="*/ 0 w 1065600"/>
                <a:gd name="connsiteY3" fmla="*/ 532800 h 1065600"/>
                <a:gd name="connsiteX4" fmla="*/ 532800 w 1065600"/>
                <a:gd name="connsiteY4" fmla="*/ 0 h 106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5600" h="1065600">
                  <a:moveTo>
                    <a:pt x="532800" y="0"/>
                  </a:moveTo>
                  <a:cubicBezTo>
                    <a:pt x="827057" y="0"/>
                    <a:pt x="1065600" y="238543"/>
                    <a:pt x="1065600" y="532800"/>
                  </a:cubicBezTo>
                  <a:cubicBezTo>
                    <a:pt x="1065600" y="827057"/>
                    <a:pt x="827057" y="1065600"/>
                    <a:pt x="532800" y="1065600"/>
                  </a:cubicBezTo>
                  <a:cubicBezTo>
                    <a:pt x="238543" y="1065600"/>
                    <a:pt x="0" y="827057"/>
                    <a:pt x="0" y="532800"/>
                  </a:cubicBezTo>
                  <a:cubicBezTo>
                    <a:pt x="0" y="238543"/>
                    <a:pt x="238543" y="0"/>
                    <a:pt x="532800" y="0"/>
                  </a:cubicBezTo>
                  <a:close/>
                </a:path>
              </a:pathLst>
            </a:custGeom>
            <a:ln w="28575">
              <a:solidFill>
                <a:schemeClr val="bg1"/>
              </a:solidFill>
            </a:ln>
          </p:spPr>
        </p:pic>
      </p:grpSp>
      <p:grpSp>
        <p:nvGrpSpPr>
          <p:cNvPr id="1326" name="Group 1325">
            <a:extLst>
              <a:ext uri="{FF2B5EF4-FFF2-40B4-BE49-F238E27FC236}">
                <a16:creationId xmlns:a16="http://schemas.microsoft.com/office/drawing/2014/main" id="{80C0572D-82F5-492B-8862-7D7145B5F623}"/>
              </a:ext>
            </a:extLst>
          </p:cNvPr>
          <p:cNvGrpSpPr/>
          <p:nvPr/>
        </p:nvGrpSpPr>
        <p:grpSpPr>
          <a:xfrm>
            <a:off x="3662878" y="4611132"/>
            <a:ext cx="3030243" cy="1121714"/>
            <a:chOff x="3699877" y="4652970"/>
            <a:chExt cx="3030243" cy="112171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327" name="Rectangle: Rounded Corners 1326">
              <a:extLst>
                <a:ext uri="{FF2B5EF4-FFF2-40B4-BE49-F238E27FC236}">
                  <a16:creationId xmlns:a16="http://schemas.microsoft.com/office/drawing/2014/main" id="{F05C5BDC-9C48-45ED-83E1-A6902E250799}"/>
                </a:ext>
              </a:extLst>
            </p:cNvPr>
            <p:cNvSpPr/>
            <p:nvPr/>
          </p:nvSpPr>
          <p:spPr>
            <a:xfrm>
              <a:off x="4028470" y="4681945"/>
              <a:ext cx="1788173" cy="426384"/>
            </a:xfrm>
            <a:prstGeom prst="roundRect">
              <a:avLst>
                <a:gd name="adj" fmla="val 50000"/>
              </a:avLst>
            </a:prstGeom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1328" name="Rectangle: Rounded Corners 1327">
              <a:extLst>
                <a:ext uri="{FF2B5EF4-FFF2-40B4-BE49-F238E27FC236}">
                  <a16:creationId xmlns:a16="http://schemas.microsoft.com/office/drawing/2014/main" id="{F13CC695-B262-4FCC-B73F-F976E27CDFF4}"/>
                </a:ext>
              </a:extLst>
            </p:cNvPr>
            <p:cNvSpPr/>
            <p:nvPr/>
          </p:nvSpPr>
          <p:spPr>
            <a:xfrm>
              <a:off x="4028470" y="5323662"/>
              <a:ext cx="1269501" cy="426384"/>
            </a:xfrm>
            <a:prstGeom prst="roundRect">
              <a:avLst>
                <a:gd name="adj" fmla="val 50000"/>
              </a:avLst>
            </a:prstGeom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329" name="Rectangle: Rounded Corners 1328">
              <a:extLst>
                <a:ext uri="{FF2B5EF4-FFF2-40B4-BE49-F238E27FC236}">
                  <a16:creationId xmlns:a16="http://schemas.microsoft.com/office/drawing/2014/main" id="{B3058F02-3DDF-4B34-9C1F-D91095313B91}"/>
                </a:ext>
              </a:extLst>
            </p:cNvPr>
            <p:cNvSpPr/>
            <p:nvPr/>
          </p:nvSpPr>
          <p:spPr>
            <a:xfrm>
              <a:off x="3946018" y="4888519"/>
              <a:ext cx="2747818" cy="655205"/>
            </a:xfrm>
            <a:prstGeom prst="roundRect">
              <a:avLst>
                <a:gd name="adj" fmla="val 50000"/>
              </a:avLst>
            </a:prstGeom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330" name="TextBox 1329">
              <a:extLst>
                <a:ext uri="{FF2B5EF4-FFF2-40B4-BE49-F238E27FC236}">
                  <a16:creationId xmlns:a16="http://schemas.microsoft.com/office/drawing/2014/main" id="{A8E688DE-8248-463D-8D07-67CB3BFD1B79}"/>
                </a:ext>
              </a:extLst>
            </p:cNvPr>
            <p:cNvSpPr txBox="1"/>
            <p:nvPr/>
          </p:nvSpPr>
          <p:spPr>
            <a:xfrm>
              <a:off x="4670202" y="4652970"/>
              <a:ext cx="1064798" cy="261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1" b="1" dirty="0">
                  <a:solidFill>
                    <a:schemeClr val="bg1"/>
                  </a:solidFill>
                </a:rPr>
                <a:t>Leibnitz Wheel</a:t>
              </a:r>
              <a:endParaRPr lang="en-PH" sz="1101" b="1" dirty="0">
                <a:solidFill>
                  <a:schemeClr val="bg1"/>
                </a:solidFill>
              </a:endParaRPr>
            </a:p>
          </p:txBody>
        </p:sp>
        <p:sp>
          <p:nvSpPr>
            <p:cNvPr id="1331" name="TextBox 1330">
              <a:extLst>
                <a:ext uri="{FF2B5EF4-FFF2-40B4-BE49-F238E27FC236}">
                  <a16:creationId xmlns:a16="http://schemas.microsoft.com/office/drawing/2014/main" id="{0D5B31D4-1005-4865-95B5-1BF991B2EF16}"/>
                </a:ext>
              </a:extLst>
            </p:cNvPr>
            <p:cNvSpPr txBox="1"/>
            <p:nvPr/>
          </p:nvSpPr>
          <p:spPr>
            <a:xfrm>
              <a:off x="4670202" y="5543724"/>
              <a:ext cx="421910" cy="2309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901" b="1" dirty="0">
                  <a:solidFill>
                    <a:schemeClr val="bg1"/>
                  </a:solidFill>
                </a:rPr>
                <a:t>1673</a:t>
              </a:r>
            </a:p>
          </p:txBody>
        </p:sp>
        <p:sp>
          <p:nvSpPr>
            <p:cNvPr id="1332" name="TextBox 1331">
              <a:extLst>
                <a:ext uri="{FF2B5EF4-FFF2-40B4-BE49-F238E27FC236}">
                  <a16:creationId xmlns:a16="http://schemas.microsoft.com/office/drawing/2014/main" id="{02CCDE1D-1546-47EC-9B82-0DA599AC6AFA}"/>
                </a:ext>
              </a:extLst>
            </p:cNvPr>
            <p:cNvSpPr txBox="1"/>
            <p:nvPr/>
          </p:nvSpPr>
          <p:spPr>
            <a:xfrm>
              <a:off x="4750091" y="4923566"/>
              <a:ext cx="1980029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An improved version of Pascaline </a:t>
              </a:r>
            </a:p>
            <a:p>
              <a:r>
                <a:rPr lang="en-US" sz="800" dirty="0">
                  <a:solidFill>
                    <a:schemeClr val="bg1"/>
                  </a:solidFill>
                </a:rPr>
                <a:t>developed by </a:t>
              </a:r>
              <a:r>
                <a:rPr lang="en-PH" sz="800" dirty="0">
                  <a:solidFill>
                    <a:schemeClr val="bg1"/>
                  </a:solidFill>
                </a:rPr>
                <a:t>Gottfried Leibnitz. It is made </a:t>
              </a:r>
            </a:p>
            <a:p>
              <a:r>
                <a:rPr lang="en-PH" sz="800" dirty="0">
                  <a:solidFill>
                    <a:schemeClr val="bg1"/>
                  </a:solidFill>
                </a:rPr>
                <a:t>with fluted drums instead of gears. It can </a:t>
              </a:r>
            </a:p>
            <a:p>
              <a:r>
                <a:rPr lang="en-PH" sz="800" dirty="0">
                  <a:solidFill>
                    <a:schemeClr val="bg1"/>
                  </a:solidFill>
                </a:rPr>
                <a:t>perform all four arithmetic operations.</a:t>
              </a:r>
            </a:p>
          </p:txBody>
        </p:sp>
        <p:pic>
          <p:nvPicPr>
            <p:cNvPr id="1333" name="Picture 1332">
              <a:extLst>
                <a:ext uri="{FF2B5EF4-FFF2-40B4-BE49-F238E27FC236}">
                  <a16:creationId xmlns:a16="http://schemas.microsoft.com/office/drawing/2014/main" id="{270FBDBB-A2CD-4FDA-9D3F-0AD79682A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5" t="727" r="34" b="1322"/>
            <a:stretch>
              <a:fillRect/>
            </a:stretch>
          </p:blipFill>
          <p:spPr>
            <a:xfrm>
              <a:off x="3699877" y="4684841"/>
              <a:ext cx="1065600" cy="1065600"/>
            </a:xfrm>
            <a:custGeom>
              <a:avLst/>
              <a:gdLst>
                <a:gd name="connsiteX0" fmla="*/ 532800 w 1065600"/>
                <a:gd name="connsiteY0" fmla="*/ 0 h 1065600"/>
                <a:gd name="connsiteX1" fmla="*/ 1065600 w 1065600"/>
                <a:gd name="connsiteY1" fmla="*/ 532800 h 1065600"/>
                <a:gd name="connsiteX2" fmla="*/ 532800 w 1065600"/>
                <a:gd name="connsiteY2" fmla="*/ 1065600 h 1065600"/>
                <a:gd name="connsiteX3" fmla="*/ 0 w 1065600"/>
                <a:gd name="connsiteY3" fmla="*/ 532800 h 1065600"/>
                <a:gd name="connsiteX4" fmla="*/ 532800 w 1065600"/>
                <a:gd name="connsiteY4" fmla="*/ 0 h 106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5600" h="1065600">
                  <a:moveTo>
                    <a:pt x="532800" y="0"/>
                  </a:moveTo>
                  <a:cubicBezTo>
                    <a:pt x="827057" y="0"/>
                    <a:pt x="1065600" y="238543"/>
                    <a:pt x="1065600" y="532800"/>
                  </a:cubicBezTo>
                  <a:cubicBezTo>
                    <a:pt x="1065600" y="827057"/>
                    <a:pt x="827057" y="1065600"/>
                    <a:pt x="532800" y="1065600"/>
                  </a:cubicBezTo>
                  <a:cubicBezTo>
                    <a:pt x="238543" y="1065600"/>
                    <a:pt x="0" y="827057"/>
                    <a:pt x="0" y="532800"/>
                  </a:cubicBezTo>
                  <a:cubicBezTo>
                    <a:pt x="0" y="238543"/>
                    <a:pt x="238543" y="0"/>
                    <a:pt x="532800" y="0"/>
                  </a:cubicBezTo>
                  <a:close/>
                </a:path>
              </a:pathLst>
            </a:custGeom>
            <a:ln w="28575">
              <a:solidFill>
                <a:schemeClr val="bg1"/>
              </a:solidFill>
            </a:ln>
          </p:spPr>
        </p:pic>
      </p:grpSp>
      <p:pic>
        <p:nvPicPr>
          <p:cNvPr id="1334" name="Picture 1333">
            <a:extLst>
              <a:ext uri="{FF2B5EF4-FFF2-40B4-BE49-F238E27FC236}">
                <a16:creationId xmlns:a16="http://schemas.microsoft.com/office/drawing/2014/main" id="{EF54F695-1867-444B-8885-742B7C51C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 flipV="1">
            <a:off x="855019" y="8037695"/>
            <a:ext cx="878169" cy="1439139"/>
          </a:xfrm>
          <a:prstGeom prst="rect">
            <a:avLst/>
          </a:prstGeom>
        </p:spPr>
      </p:pic>
      <p:pic>
        <p:nvPicPr>
          <p:cNvPr id="1335" name="Picture 1334">
            <a:extLst>
              <a:ext uri="{FF2B5EF4-FFF2-40B4-BE49-F238E27FC236}">
                <a16:creationId xmlns:a16="http://schemas.microsoft.com/office/drawing/2014/main" id="{9B63F370-2522-4DAA-982C-34BDCC100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7189" y="9735254"/>
            <a:ext cx="1760220" cy="1760220"/>
          </a:xfrm>
          <a:prstGeom prst="rect">
            <a:avLst/>
          </a:prstGeom>
        </p:spPr>
      </p:pic>
      <p:grpSp>
        <p:nvGrpSpPr>
          <p:cNvPr id="1336" name="Group 1335">
            <a:extLst>
              <a:ext uri="{FF2B5EF4-FFF2-40B4-BE49-F238E27FC236}">
                <a16:creationId xmlns:a16="http://schemas.microsoft.com/office/drawing/2014/main" id="{54A5C48F-0478-4CAE-BFDC-CB7D4B5B04BB}"/>
              </a:ext>
            </a:extLst>
          </p:cNvPr>
          <p:cNvGrpSpPr/>
          <p:nvPr/>
        </p:nvGrpSpPr>
        <p:grpSpPr>
          <a:xfrm>
            <a:off x="3657233" y="5964603"/>
            <a:ext cx="3095176" cy="1121714"/>
            <a:chOff x="3662484" y="6006442"/>
            <a:chExt cx="3095175" cy="112171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337" name="Rectangle: Rounded Corners 1336">
              <a:extLst>
                <a:ext uri="{FF2B5EF4-FFF2-40B4-BE49-F238E27FC236}">
                  <a16:creationId xmlns:a16="http://schemas.microsoft.com/office/drawing/2014/main" id="{22CB7194-9E2F-4E0E-95AA-F74B3261D32F}"/>
                </a:ext>
              </a:extLst>
            </p:cNvPr>
            <p:cNvSpPr/>
            <p:nvPr/>
          </p:nvSpPr>
          <p:spPr>
            <a:xfrm>
              <a:off x="3990286" y="6035417"/>
              <a:ext cx="1983486" cy="426384"/>
            </a:xfrm>
            <a:prstGeom prst="roundRect">
              <a:avLst>
                <a:gd name="adj" fmla="val 50000"/>
              </a:avLst>
            </a:prstGeom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1338" name="Rectangle: Rounded Corners 1337">
              <a:extLst>
                <a:ext uri="{FF2B5EF4-FFF2-40B4-BE49-F238E27FC236}">
                  <a16:creationId xmlns:a16="http://schemas.microsoft.com/office/drawing/2014/main" id="{D0C72E00-2CAE-426A-B25B-A999D45CACFB}"/>
                </a:ext>
              </a:extLst>
            </p:cNvPr>
            <p:cNvSpPr/>
            <p:nvPr/>
          </p:nvSpPr>
          <p:spPr>
            <a:xfrm>
              <a:off x="3990286" y="6677134"/>
              <a:ext cx="1431822" cy="426384"/>
            </a:xfrm>
            <a:prstGeom prst="roundRect">
              <a:avLst>
                <a:gd name="adj" fmla="val 50000"/>
              </a:avLst>
            </a:prstGeom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339" name="Rectangle: Rounded Corners 1338">
              <a:extLst>
                <a:ext uri="{FF2B5EF4-FFF2-40B4-BE49-F238E27FC236}">
                  <a16:creationId xmlns:a16="http://schemas.microsoft.com/office/drawing/2014/main" id="{312E42E4-617D-4080-8D1F-FFAF83182558}"/>
                </a:ext>
              </a:extLst>
            </p:cNvPr>
            <p:cNvSpPr/>
            <p:nvPr/>
          </p:nvSpPr>
          <p:spPr>
            <a:xfrm>
              <a:off x="3907834" y="6241991"/>
              <a:ext cx="2747818" cy="655205"/>
            </a:xfrm>
            <a:prstGeom prst="roundRect">
              <a:avLst>
                <a:gd name="adj" fmla="val 50000"/>
              </a:avLst>
            </a:prstGeom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pic>
          <p:nvPicPr>
            <p:cNvPr id="1340" name="Picture 1339">
              <a:extLst>
                <a:ext uri="{FF2B5EF4-FFF2-40B4-BE49-F238E27FC236}">
                  <a16:creationId xmlns:a16="http://schemas.microsoft.com/office/drawing/2014/main" id="{E7B8ABF1-3CED-4BB9-85BB-2830AC633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83" t="2093" r="16879" b="4029"/>
            <a:stretch>
              <a:fillRect/>
            </a:stretch>
          </p:blipFill>
          <p:spPr>
            <a:xfrm>
              <a:off x="3662484" y="6038709"/>
              <a:ext cx="1064809" cy="1064809"/>
            </a:xfrm>
            <a:custGeom>
              <a:avLst/>
              <a:gdLst>
                <a:gd name="connsiteX0" fmla="*/ 812959 w 1625918"/>
                <a:gd name="connsiteY0" fmla="*/ 0 h 1625918"/>
                <a:gd name="connsiteX1" fmla="*/ 1625918 w 1625918"/>
                <a:gd name="connsiteY1" fmla="*/ 812959 h 1625918"/>
                <a:gd name="connsiteX2" fmla="*/ 812959 w 1625918"/>
                <a:gd name="connsiteY2" fmla="*/ 1625918 h 1625918"/>
                <a:gd name="connsiteX3" fmla="*/ 0 w 1625918"/>
                <a:gd name="connsiteY3" fmla="*/ 812959 h 1625918"/>
                <a:gd name="connsiteX4" fmla="*/ 812959 w 1625918"/>
                <a:gd name="connsiteY4" fmla="*/ 0 h 162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5918" h="1625918">
                  <a:moveTo>
                    <a:pt x="812959" y="0"/>
                  </a:moveTo>
                  <a:cubicBezTo>
                    <a:pt x="1261944" y="0"/>
                    <a:pt x="1625918" y="363974"/>
                    <a:pt x="1625918" y="812959"/>
                  </a:cubicBezTo>
                  <a:cubicBezTo>
                    <a:pt x="1625918" y="1261944"/>
                    <a:pt x="1261944" y="1625918"/>
                    <a:pt x="812959" y="1625918"/>
                  </a:cubicBezTo>
                  <a:cubicBezTo>
                    <a:pt x="363974" y="1625918"/>
                    <a:pt x="0" y="1261944"/>
                    <a:pt x="0" y="812959"/>
                  </a:cubicBezTo>
                  <a:cubicBezTo>
                    <a:pt x="0" y="363974"/>
                    <a:pt x="363974" y="0"/>
                    <a:pt x="812959" y="0"/>
                  </a:cubicBezTo>
                  <a:close/>
                </a:path>
              </a:pathLst>
            </a:custGeom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41" name="TextBox 1340">
              <a:extLst>
                <a:ext uri="{FF2B5EF4-FFF2-40B4-BE49-F238E27FC236}">
                  <a16:creationId xmlns:a16="http://schemas.microsoft.com/office/drawing/2014/main" id="{125F4909-C4B0-446C-BE63-121F10067024}"/>
                </a:ext>
              </a:extLst>
            </p:cNvPr>
            <p:cNvSpPr txBox="1"/>
            <p:nvPr/>
          </p:nvSpPr>
          <p:spPr>
            <a:xfrm>
              <a:off x="4632018" y="6006442"/>
              <a:ext cx="1269501" cy="261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1" b="1" dirty="0">
                  <a:solidFill>
                    <a:schemeClr val="bg1"/>
                  </a:solidFill>
                </a:rPr>
                <a:t>Analytical Engine</a:t>
              </a:r>
              <a:endParaRPr lang="en-PH" sz="1101" b="1" dirty="0">
                <a:solidFill>
                  <a:schemeClr val="bg1"/>
                </a:solidFill>
              </a:endParaRPr>
            </a:p>
          </p:txBody>
        </p:sp>
        <p:sp>
          <p:nvSpPr>
            <p:cNvPr id="1342" name="TextBox 1341">
              <a:extLst>
                <a:ext uri="{FF2B5EF4-FFF2-40B4-BE49-F238E27FC236}">
                  <a16:creationId xmlns:a16="http://schemas.microsoft.com/office/drawing/2014/main" id="{887B43A6-074D-4F4B-970A-390B8EDB87BC}"/>
                </a:ext>
              </a:extLst>
            </p:cNvPr>
            <p:cNvSpPr txBox="1"/>
            <p:nvPr/>
          </p:nvSpPr>
          <p:spPr>
            <a:xfrm>
              <a:off x="4632018" y="6897196"/>
              <a:ext cx="421910" cy="2309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901" b="1" dirty="0">
                  <a:solidFill>
                    <a:schemeClr val="bg1"/>
                  </a:solidFill>
                </a:rPr>
                <a:t>1830</a:t>
              </a:r>
            </a:p>
          </p:txBody>
        </p:sp>
        <p:sp>
          <p:nvSpPr>
            <p:cNvPr id="1343" name="TextBox 1342">
              <a:extLst>
                <a:ext uri="{FF2B5EF4-FFF2-40B4-BE49-F238E27FC236}">
                  <a16:creationId xmlns:a16="http://schemas.microsoft.com/office/drawing/2014/main" id="{D7531B08-3D90-4757-92F6-571FBE710746}"/>
                </a:ext>
              </a:extLst>
            </p:cNvPr>
            <p:cNvSpPr txBox="1"/>
            <p:nvPr/>
          </p:nvSpPr>
          <p:spPr>
            <a:xfrm>
              <a:off x="4711907" y="6277038"/>
              <a:ext cx="2045752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It is a mechanical computer that uses </a:t>
              </a:r>
            </a:p>
            <a:p>
              <a:r>
                <a:rPr lang="en-US" sz="800" dirty="0">
                  <a:solidFill>
                    <a:schemeClr val="bg1"/>
                  </a:solidFill>
                </a:rPr>
                <a:t>punch-cards as input. It is capable of solving </a:t>
              </a:r>
            </a:p>
            <a:p>
              <a:r>
                <a:rPr lang="en-US" sz="800" dirty="0">
                  <a:solidFill>
                    <a:schemeClr val="bg1"/>
                  </a:solidFill>
                </a:rPr>
                <a:t>any mathematical problem &amp; storing </a:t>
              </a:r>
            </a:p>
            <a:p>
              <a:r>
                <a:rPr lang="en-US" sz="800" dirty="0">
                  <a:solidFill>
                    <a:schemeClr val="bg1"/>
                  </a:solidFill>
                </a:rPr>
                <a:t>information as a permanent memory.</a:t>
              </a:r>
              <a:endParaRPr lang="en-PH" sz="800" dirty="0">
                <a:solidFill>
                  <a:schemeClr val="bg1"/>
                </a:solidFill>
              </a:endParaRPr>
            </a:p>
          </p:txBody>
        </p:sp>
        <p:pic>
          <p:nvPicPr>
            <p:cNvPr id="1344" name="Picture 1343">
              <a:extLst>
                <a:ext uri="{FF2B5EF4-FFF2-40B4-BE49-F238E27FC236}">
                  <a16:creationId xmlns:a16="http://schemas.microsoft.com/office/drawing/2014/main" id="{E9E6580E-433C-4C6A-BAD5-0CDD946D9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0" t="2044" r="2074" b="2790"/>
            <a:stretch>
              <a:fillRect/>
            </a:stretch>
          </p:blipFill>
          <p:spPr>
            <a:xfrm>
              <a:off x="3663828" y="6039917"/>
              <a:ext cx="1065600" cy="1065600"/>
            </a:xfrm>
            <a:custGeom>
              <a:avLst/>
              <a:gdLst>
                <a:gd name="connsiteX0" fmla="*/ 532800 w 1065600"/>
                <a:gd name="connsiteY0" fmla="*/ 0 h 1065600"/>
                <a:gd name="connsiteX1" fmla="*/ 1065600 w 1065600"/>
                <a:gd name="connsiteY1" fmla="*/ 532800 h 1065600"/>
                <a:gd name="connsiteX2" fmla="*/ 532800 w 1065600"/>
                <a:gd name="connsiteY2" fmla="*/ 1065600 h 1065600"/>
                <a:gd name="connsiteX3" fmla="*/ 0 w 1065600"/>
                <a:gd name="connsiteY3" fmla="*/ 532800 h 1065600"/>
                <a:gd name="connsiteX4" fmla="*/ 532800 w 1065600"/>
                <a:gd name="connsiteY4" fmla="*/ 0 h 106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5600" h="1065600">
                  <a:moveTo>
                    <a:pt x="532800" y="0"/>
                  </a:moveTo>
                  <a:cubicBezTo>
                    <a:pt x="827057" y="0"/>
                    <a:pt x="1065600" y="238543"/>
                    <a:pt x="1065600" y="532800"/>
                  </a:cubicBezTo>
                  <a:cubicBezTo>
                    <a:pt x="1065600" y="827057"/>
                    <a:pt x="827057" y="1065600"/>
                    <a:pt x="532800" y="1065600"/>
                  </a:cubicBezTo>
                  <a:cubicBezTo>
                    <a:pt x="238543" y="1065600"/>
                    <a:pt x="0" y="827057"/>
                    <a:pt x="0" y="532800"/>
                  </a:cubicBezTo>
                  <a:cubicBezTo>
                    <a:pt x="0" y="238543"/>
                    <a:pt x="238543" y="0"/>
                    <a:pt x="532800" y="0"/>
                  </a:cubicBezTo>
                  <a:close/>
                </a:path>
              </a:pathLst>
            </a:custGeom>
          </p:spPr>
        </p:pic>
      </p:grpSp>
      <p:pic>
        <p:nvPicPr>
          <p:cNvPr id="1345" name="Picture 1344">
            <a:extLst>
              <a:ext uri="{FF2B5EF4-FFF2-40B4-BE49-F238E27FC236}">
                <a16:creationId xmlns:a16="http://schemas.microsoft.com/office/drawing/2014/main" id="{244CF31C-C998-4EC3-B5DB-89D6B1EF4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5322543" y="12415431"/>
            <a:ext cx="878169" cy="1439139"/>
          </a:xfrm>
          <a:prstGeom prst="rect">
            <a:avLst/>
          </a:prstGeom>
        </p:spPr>
      </p:pic>
      <p:grpSp>
        <p:nvGrpSpPr>
          <p:cNvPr id="1346" name="Group 1345">
            <a:extLst>
              <a:ext uri="{FF2B5EF4-FFF2-40B4-BE49-F238E27FC236}">
                <a16:creationId xmlns:a16="http://schemas.microsoft.com/office/drawing/2014/main" id="{F1E51F93-0ED0-473B-93A7-AAD8489D1D42}"/>
              </a:ext>
            </a:extLst>
          </p:cNvPr>
          <p:cNvGrpSpPr/>
          <p:nvPr/>
        </p:nvGrpSpPr>
        <p:grpSpPr>
          <a:xfrm>
            <a:off x="75491" y="3855926"/>
            <a:ext cx="3084420" cy="1121714"/>
            <a:chOff x="55342" y="3897764"/>
            <a:chExt cx="3084420" cy="112171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347" name="Rectangle: Rounded Corners 1346">
              <a:extLst>
                <a:ext uri="{FF2B5EF4-FFF2-40B4-BE49-F238E27FC236}">
                  <a16:creationId xmlns:a16="http://schemas.microsoft.com/office/drawing/2014/main" id="{038A9C3C-8A09-4D17-9AD4-EB741E7B4359}"/>
                </a:ext>
              </a:extLst>
            </p:cNvPr>
            <p:cNvSpPr/>
            <p:nvPr/>
          </p:nvSpPr>
          <p:spPr>
            <a:xfrm flipH="1">
              <a:off x="1195865" y="3926739"/>
              <a:ext cx="1618835" cy="426384"/>
            </a:xfrm>
            <a:prstGeom prst="roundRect">
              <a:avLst>
                <a:gd name="adj" fmla="val 50000"/>
              </a:avLst>
            </a:prstGeom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1348" name="Rectangle: Rounded Corners 1347">
              <a:extLst>
                <a:ext uri="{FF2B5EF4-FFF2-40B4-BE49-F238E27FC236}">
                  <a16:creationId xmlns:a16="http://schemas.microsoft.com/office/drawing/2014/main" id="{F614E65A-9E59-497A-BD9A-73466D9384A0}"/>
                </a:ext>
              </a:extLst>
            </p:cNvPr>
            <p:cNvSpPr/>
            <p:nvPr/>
          </p:nvSpPr>
          <p:spPr>
            <a:xfrm flipH="1">
              <a:off x="1382878" y="4568456"/>
              <a:ext cx="1431822" cy="426384"/>
            </a:xfrm>
            <a:prstGeom prst="roundRect">
              <a:avLst>
                <a:gd name="adj" fmla="val 50000"/>
              </a:avLst>
            </a:prstGeom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349" name="Rectangle: Rounded Corners 1348">
              <a:extLst>
                <a:ext uri="{FF2B5EF4-FFF2-40B4-BE49-F238E27FC236}">
                  <a16:creationId xmlns:a16="http://schemas.microsoft.com/office/drawing/2014/main" id="{D79020B5-A7B6-4DC7-9D03-9BEAA00B67D9}"/>
                </a:ext>
              </a:extLst>
            </p:cNvPr>
            <p:cNvSpPr/>
            <p:nvPr/>
          </p:nvSpPr>
          <p:spPr>
            <a:xfrm flipH="1">
              <a:off x="86597" y="4133313"/>
              <a:ext cx="2810555" cy="655205"/>
            </a:xfrm>
            <a:prstGeom prst="roundRect">
              <a:avLst>
                <a:gd name="adj" fmla="val 50000"/>
              </a:avLst>
            </a:prstGeom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350" name="TextBox 1349">
              <a:extLst>
                <a:ext uri="{FF2B5EF4-FFF2-40B4-BE49-F238E27FC236}">
                  <a16:creationId xmlns:a16="http://schemas.microsoft.com/office/drawing/2014/main" id="{6BD0B04B-9A46-4B87-AC60-2B4A6D543169}"/>
                </a:ext>
              </a:extLst>
            </p:cNvPr>
            <p:cNvSpPr txBox="1"/>
            <p:nvPr/>
          </p:nvSpPr>
          <p:spPr>
            <a:xfrm flipH="1">
              <a:off x="1443281" y="3897764"/>
              <a:ext cx="729687" cy="2617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1" b="1" dirty="0">
                  <a:solidFill>
                    <a:schemeClr val="bg1"/>
                  </a:solidFill>
                </a:rPr>
                <a:t>Pascaline</a:t>
              </a:r>
              <a:endParaRPr lang="en-PH" sz="1101" b="1" dirty="0">
                <a:solidFill>
                  <a:schemeClr val="bg1"/>
                </a:solidFill>
              </a:endParaRPr>
            </a:p>
          </p:txBody>
        </p:sp>
        <p:sp>
          <p:nvSpPr>
            <p:cNvPr id="1351" name="TextBox 1350">
              <a:extLst>
                <a:ext uri="{FF2B5EF4-FFF2-40B4-BE49-F238E27FC236}">
                  <a16:creationId xmlns:a16="http://schemas.microsoft.com/office/drawing/2014/main" id="{5699BAFB-15E0-4531-B372-CD99FE720809}"/>
                </a:ext>
              </a:extLst>
            </p:cNvPr>
            <p:cNvSpPr txBox="1"/>
            <p:nvPr/>
          </p:nvSpPr>
          <p:spPr>
            <a:xfrm flipH="1">
              <a:off x="1478548" y="4788518"/>
              <a:ext cx="694421" cy="2309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PH" sz="901" b="1" dirty="0">
                  <a:solidFill>
                    <a:schemeClr val="bg1"/>
                  </a:solidFill>
                </a:rPr>
                <a:t>1642-1644</a:t>
              </a:r>
            </a:p>
          </p:txBody>
        </p:sp>
        <p:sp>
          <p:nvSpPr>
            <p:cNvPr id="1352" name="TextBox 1351">
              <a:extLst>
                <a:ext uri="{FF2B5EF4-FFF2-40B4-BE49-F238E27FC236}">
                  <a16:creationId xmlns:a16="http://schemas.microsoft.com/office/drawing/2014/main" id="{F091E1B4-D702-450A-A5AA-ABFFBE7C6093}"/>
                </a:ext>
              </a:extLst>
            </p:cNvPr>
            <p:cNvSpPr txBox="1"/>
            <p:nvPr/>
          </p:nvSpPr>
          <p:spPr>
            <a:xfrm flipH="1">
              <a:off x="55342" y="4168360"/>
              <a:ext cx="203773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800" dirty="0">
                  <a:solidFill>
                    <a:schemeClr val="bg1"/>
                  </a:solidFill>
                </a:rPr>
                <a:t>It is the first mechanical &amp; automatic </a:t>
              </a:r>
            </a:p>
            <a:p>
              <a:pPr algn="r"/>
              <a:r>
                <a:rPr lang="en-US" sz="800" dirty="0">
                  <a:solidFill>
                    <a:schemeClr val="bg1"/>
                  </a:solidFill>
                </a:rPr>
                <a:t>calculator. A wooden box with a series of </a:t>
              </a:r>
            </a:p>
            <a:p>
              <a:pPr algn="r"/>
              <a:r>
                <a:rPr lang="en-US" sz="800" dirty="0">
                  <a:solidFill>
                    <a:schemeClr val="bg1"/>
                  </a:solidFill>
                </a:rPr>
                <a:t>gears &amp; wheels that can perform addition &amp; </a:t>
              </a:r>
            </a:p>
            <a:p>
              <a:pPr algn="r"/>
              <a:r>
                <a:rPr lang="en-US" sz="800" dirty="0">
                  <a:solidFill>
                    <a:schemeClr val="bg1"/>
                  </a:solidFill>
                </a:rPr>
                <a:t>subtraction. It is invented by Blaise Pascal</a:t>
              </a:r>
              <a:endParaRPr lang="en-PH" sz="800" dirty="0">
                <a:solidFill>
                  <a:schemeClr val="bg1"/>
                </a:solidFill>
              </a:endParaRPr>
            </a:p>
          </p:txBody>
        </p:sp>
        <p:pic>
          <p:nvPicPr>
            <p:cNvPr id="1353" name="Picture 1352">
              <a:extLst>
                <a:ext uri="{FF2B5EF4-FFF2-40B4-BE49-F238E27FC236}">
                  <a16:creationId xmlns:a16="http://schemas.microsoft.com/office/drawing/2014/main" id="{3105B40B-BCD9-44BC-822F-266244514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2" t="2185" r="2306" b="1304"/>
            <a:stretch>
              <a:fillRect/>
            </a:stretch>
          </p:blipFill>
          <p:spPr>
            <a:xfrm>
              <a:off x="2074162" y="3929242"/>
              <a:ext cx="1065600" cy="1065600"/>
            </a:xfrm>
            <a:custGeom>
              <a:avLst/>
              <a:gdLst>
                <a:gd name="connsiteX0" fmla="*/ 532800 w 1065600"/>
                <a:gd name="connsiteY0" fmla="*/ 0 h 1065600"/>
                <a:gd name="connsiteX1" fmla="*/ 1065600 w 1065600"/>
                <a:gd name="connsiteY1" fmla="*/ 532800 h 1065600"/>
                <a:gd name="connsiteX2" fmla="*/ 532800 w 1065600"/>
                <a:gd name="connsiteY2" fmla="*/ 1065600 h 1065600"/>
                <a:gd name="connsiteX3" fmla="*/ 0 w 1065600"/>
                <a:gd name="connsiteY3" fmla="*/ 532800 h 1065600"/>
                <a:gd name="connsiteX4" fmla="*/ 532800 w 1065600"/>
                <a:gd name="connsiteY4" fmla="*/ 0 h 106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5600" h="1065600">
                  <a:moveTo>
                    <a:pt x="532800" y="0"/>
                  </a:moveTo>
                  <a:cubicBezTo>
                    <a:pt x="827057" y="0"/>
                    <a:pt x="1065600" y="238543"/>
                    <a:pt x="1065600" y="532800"/>
                  </a:cubicBezTo>
                  <a:cubicBezTo>
                    <a:pt x="1065600" y="827057"/>
                    <a:pt x="827057" y="1065600"/>
                    <a:pt x="532800" y="1065600"/>
                  </a:cubicBezTo>
                  <a:cubicBezTo>
                    <a:pt x="238543" y="1065600"/>
                    <a:pt x="0" y="827057"/>
                    <a:pt x="0" y="532800"/>
                  </a:cubicBezTo>
                  <a:cubicBezTo>
                    <a:pt x="0" y="238543"/>
                    <a:pt x="238543" y="0"/>
                    <a:pt x="532800" y="0"/>
                  </a:cubicBezTo>
                  <a:close/>
                </a:path>
              </a:pathLst>
            </a:custGeom>
            <a:ln w="28575">
              <a:solidFill>
                <a:schemeClr val="bg1"/>
              </a:solidFill>
            </a:ln>
          </p:spPr>
        </p:pic>
      </p:grpSp>
      <p:pic>
        <p:nvPicPr>
          <p:cNvPr id="1354" name="Picture 1353">
            <a:extLst>
              <a:ext uri="{FF2B5EF4-FFF2-40B4-BE49-F238E27FC236}">
                <a16:creationId xmlns:a16="http://schemas.microsoft.com/office/drawing/2014/main" id="{17896A23-987B-4DAB-8CB8-38E7279D1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-138372" y="22421946"/>
            <a:ext cx="1760220" cy="1760220"/>
          </a:xfrm>
          <a:prstGeom prst="rect">
            <a:avLst/>
          </a:prstGeom>
        </p:spPr>
      </p:pic>
      <p:pic>
        <p:nvPicPr>
          <p:cNvPr id="1355" name="Picture 1354">
            <a:extLst>
              <a:ext uri="{FF2B5EF4-FFF2-40B4-BE49-F238E27FC236}">
                <a16:creationId xmlns:a16="http://schemas.microsoft.com/office/drawing/2014/main" id="{987469DF-FC3B-4E45-A8BB-2CDAD93FE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1212275" y="21526842"/>
            <a:ext cx="878169" cy="1439139"/>
          </a:xfrm>
          <a:prstGeom prst="rect">
            <a:avLst/>
          </a:prstGeom>
        </p:spPr>
      </p:pic>
      <p:grpSp>
        <p:nvGrpSpPr>
          <p:cNvPr id="1356" name="Group 1355">
            <a:extLst>
              <a:ext uri="{FF2B5EF4-FFF2-40B4-BE49-F238E27FC236}">
                <a16:creationId xmlns:a16="http://schemas.microsoft.com/office/drawing/2014/main" id="{AE3C0EF2-7B48-4F9D-9A5F-DF5ABDEBCC48}"/>
              </a:ext>
            </a:extLst>
          </p:cNvPr>
          <p:cNvGrpSpPr/>
          <p:nvPr/>
        </p:nvGrpSpPr>
        <p:grpSpPr>
          <a:xfrm>
            <a:off x="3701126" y="1843956"/>
            <a:ext cx="2979491" cy="1314657"/>
            <a:chOff x="3720344" y="1866742"/>
            <a:chExt cx="2979491" cy="131465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F70FDC70-267D-4DE3-B2CC-47E7CA3DE8D3}"/>
                </a:ext>
              </a:extLst>
            </p:cNvPr>
            <p:cNvSpPr/>
            <p:nvPr/>
          </p:nvSpPr>
          <p:spPr>
            <a:xfrm>
              <a:off x="3720344" y="1887263"/>
              <a:ext cx="2979491" cy="1294136"/>
            </a:xfrm>
            <a:custGeom>
              <a:avLst/>
              <a:gdLst>
                <a:gd name="connsiteX0" fmla="*/ 822603 w 2979491"/>
                <a:gd name="connsiteY0" fmla="*/ 0 h 1294136"/>
                <a:gd name="connsiteX1" fmla="*/ 2645850 w 2979491"/>
                <a:gd name="connsiteY1" fmla="*/ 0 h 1294136"/>
                <a:gd name="connsiteX2" fmla="*/ 2979491 w 2979491"/>
                <a:gd name="connsiteY2" fmla="*/ 333641 h 1294136"/>
                <a:gd name="connsiteX3" fmla="*/ 2979491 w 2979491"/>
                <a:gd name="connsiteY3" fmla="*/ 960495 h 1294136"/>
                <a:gd name="connsiteX4" fmla="*/ 2645850 w 2979491"/>
                <a:gd name="connsiteY4" fmla="*/ 1294136 h 1294136"/>
                <a:gd name="connsiteX5" fmla="*/ 333641 w 2979491"/>
                <a:gd name="connsiteY5" fmla="*/ 1294136 h 1294136"/>
                <a:gd name="connsiteX6" fmla="*/ 0 w 2979491"/>
                <a:gd name="connsiteY6" fmla="*/ 960495 h 1294136"/>
                <a:gd name="connsiteX7" fmla="*/ 0 w 2979491"/>
                <a:gd name="connsiteY7" fmla="*/ 512445 h 1294136"/>
                <a:gd name="connsiteX8" fmla="*/ 624600 w 2979491"/>
                <a:gd name="connsiteY8" fmla="*/ 512445 h 1294136"/>
                <a:gd name="connsiteX9" fmla="*/ 822603 w 2979491"/>
                <a:gd name="connsiteY9" fmla="*/ 314442 h 1294136"/>
                <a:gd name="connsiteX10" fmla="*/ 822604 w 2979491"/>
                <a:gd name="connsiteY10" fmla="*/ 314442 h 1294136"/>
                <a:gd name="connsiteX11" fmla="*/ 821057 w 2979491"/>
                <a:gd name="connsiteY11" fmla="*/ 306776 h 1294136"/>
                <a:gd name="connsiteX12" fmla="*/ 822603 w 2979491"/>
                <a:gd name="connsiteY12" fmla="*/ 306776 h 129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79491" h="1294136">
                  <a:moveTo>
                    <a:pt x="822603" y="0"/>
                  </a:moveTo>
                  <a:lnTo>
                    <a:pt x="2645850" y="0"/>
                  </a:lnTo>
                  <a:cubicBezTo>
                    <a:pt x="2830115" y="0"/>
                    <a:pt x="2979491" y="149376"/>
                    <a:pt x="2979491" y="333641"/>
                  </a:cubicBezTo>
                  <a:lnTo>
                    <a:pt x="2979491" y="960495"/>
                  </a:lnTo>
                  <a:cubicBezTo>
                    <a:pt x="2979491" y="1144760"/>
                    <a:pt x="2830115" y="1294136"/>
                    <a:pt x="2645850" y="1294136"/>
                  </a:cubicBezTo>
                  <a:lnTo>
                    <a:pt x="333641" y="1294136"/>
                  </a:lnTo>
                  <a:cubicBezTo>
                    <a:pt x="149376" y="1294136"/>
                    <a:pt x="0" y="1144760"/>
                    <a:pt x="0" y="960495"/>
                  </a:cubicBezTo>
                  <a:lnTo>
                    <a:pt x="0" y="512445"/>
                  </a:lnTo>
                  <a:lnTo>
                    <a:pt x="624600" y="512445"/>
                  </a:lnTo>
                  <a:cubicBezTo>
                    <a:pt x="733954" y="512445"/>
                    <a:pt x="822603" y="423796"/>
                    <a:pt x="822603" y="314442"/>
                  </a:cubicBezTo>
                  <a:lnTo>
                    <a:pt x="822604" y="314442"/>
                  </a:lnTo>
                  <a:lnTo>
                    <a:pt x="821057" y="306776"/>
                  </a:lnTo>
                  <a:lnTo>
                    <a:pt x="822603" y="306776"/>
                  </a:lnTo>
                  <a:close/>
                </a:path>
              </a:pathLst>
            </a:custGeom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PH"/>
            </a:p>
          </p:txBody>
        </p:sp>
        <p:grpSp>
          <p:nvGrpSpPr>
            <p:cNvPr id="1358" name="Group 1357">
              <a:extLst>
                <a:ext uri="{FF2B5EF4-FFF2-40B4-BE49-F238E27FC236}">
                  <a16:creationId xmlns:a16="http://schemas.microsoft.com/office/drawing/2014/main" id="{648ADD8A-6B7D-44A6-8AD3-30B251D44880}"/>
                </a:ext>
              </a:extLst>
            </p:cNvPr>
            <p:cNvGrpSpPr/>
            <p:nvPr/>
          </p:nvGrpSpPr>
          <p:grpSpPr>
            <a:xfrm>
              <a:off x="4559569" y="1866742"/>
              <a:ext cx="1468198" cy="817341"/>
              <a:chOff x="4483015" y="1822623"/>
              <a:chExt cx="1468198" cy="817341"/>
            </a:xfrm>
          </p:grpSpPr>
          <p:sp>
            <p:nvSpPr>
              <p:cNvPr id="1361" name="TextBox 1360">
                <a:extLst>
                  <a:ext uri="{FF2B5EF4-FFF2-40B4-BE49-F238E27FC236}">
                    <a16:creationId xmlns:a16="http://schemas.microsoft.com/office/drawing/2014/main" id="{78A7A30F-A2C2-4302-826A-D1454995880C}"/>
                  </a:ext>
                </a:extLst>
              </p:cNvPr>
              <p:cNvSpPr txBox="1"/>
              <p:nvPr/>
            </p:nvSpPr>
            <p:spPr>
              <a:xfrm>
                <a:off x="4586715" y="1845645"/>
                <a:ext cx="1364498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/>
                <a:r>
                  <a:rPr lang="en-US" sz="1050" b="1" dirty="0">
                    <a:solidFill>
                      <a:schemeClr val="bg1"/>
                    </a:solidFill>
                  </a:rPr>
                  <a:t>COMPUTER PROGRAMMER </a:t>
                </a:r>
              </a:p>
            </p:txBody>
          </p:sp>
          <p:sp>
            <p:nvSpPr>
              <p:cNvPr id="1362" name="TextBox 1361">
                <a:extLst>
                  <a:ext uri="{FF2B5EF4-FFF2-40B4-BE49-F238E27FC236}">
                    <a16:creationId xmlns:a16="http://schemas.microsoft.com/office/drawing/2014/main" id="{83E70C4F-0697-43E9-8174-8A022A7B0870}"/>
                  </a:ext>
                </a:extLst>
              </p:cNvPr>
              <p:cNvSpPr txBox="1"/>
              <p:nvPr/>
            </p:nvSpPr>
            <p:spPr>
              <a:xfrm rot="5400000" flipV="1">
                <a:off x="4189825" y="2115813"/>
                <a:ext cx="817341" cy="230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fontAlgn="base"/>
                <a:r>
                  <a:rPr lang="en-US" sz="901" b="1" dirty="0">
                    <a:solidFill>
                      <a:schemeClr val="bg1"/>
                    </a:solidFill>
                  </a:rPr>
                  <a:t>THE FIRST</a:t>
                </a:r>
              </a:p>
            </p:txBody>
          </p:sp>
          <p:sp>
            <p:nvSpPr>
              <p:cNvPr id="1363" name="TextBox 1362">
                <a:extLst>
                  <a:ext uri="{FF2B5EF4-FFF2-40B4-BE49-F238E27FC236}">
                    <a16:creationId xmlns:a16="http://schemas.microsoft.com/office/drawing/2014/main" id="{A8A45CEC-6A43-42F7-BB97-41E18C326E0F}"/>
                  </a:ext>
                </a:extLst>
              </p:cNvPr>
              <p:cNvSpPr txBox="1"/>
              <p:nvPr/>
            </p:nvSpPr>
            <p:spPr>
              <a:xfrm>
                <a:off x="4583222" y="2146749"/>
                <a:ext cx="13644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/>
                <a:r>
                  <a:rPr lang="en-US" sz="1400" b="1" dirty="0">
                    <a:solidFill>
                      <a:schemeClr val="bg1"/>
                    </a:solidFill>
                  </a:rPr>
                  <a:t>IS A WOMAN</a:t>
                </a:r>
              </a:p>
            </p:txBody>
          </p:sp>
        </p:grpSp>
        <p:sp>
          <p:nvSpPr>
            <p:cNvPr id="1359" name="TextBox 1358">
              <a:extLst>
                <a:ext uri="{FF2B5EF4-FFF2-40B4-BE49-F238E27FC236}">
                  <a16:creationId xmlns:a16="http://schemas.microsoft.com/office/drawing/2014/main" id="{88A9D1D1-1CB0-43E5-88A9-2C9BFF961A7B}"/>
                </a:ext>
              </a:extLst>
            </p:cNvPr>
            <p:cNvSpPr txBox="1"/>
            <p:nvPr/>
          </p:nvSpPr>
          <p:spPr>
            <a:xfrm>
              <a:off x="3847199" y="2436232"/>
              <a:ext cx="22104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en-US" sz="800" dirty="0">
                  <a:solidFill>
                    <a:schemeClr val="bg1"/>
                  </a:solidFill>
                </a:rPr>
                <a:t>Her name is Ada Lovelace, &amp; she lived in England, where she worked as a </a:t>
              </a:r>
            </a:p>
            <a:p>
              <a:pPr fontAlgn="base"/>
              <a:r>
                <a:rPr lang="en-US" sz="800" dirty="0">
                  <a:solidFill>
                    <a:schemeClr val="bg1"/>
                  </a:solidFill>
                </a:rPr>
                <a:t>mathematician &amp; writer. She is </a:t>
              </a:r>
            </a:p>
            <a:p>
              <a:pPr fontAlgn="base"/>
              <a:r>
                <a:rPr lang="en-US" sz="800" dirty="0">
                  <a:solidFill>
                    <a:schemeClr val="bg1"/>
                  </a:solidFill>
                </a:rPr>
                <a:t>famous for working on the </a:t>
              </a:r>
            </a:p>
            <a:p>
              <a:pPr fontAlgn="base"/>
              <a:r>
                <a:rPr lang="en-US" sz="800" dirty="0">
                  <a:solidFill>
                    <a:schemeClr val="bg1"/>
                  </a:solidFill>
                </a:rPr>
                <a:t>“Analytical Engine.”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pic>
          <p:nvPicPr>
            <p:cNvPr id="1360" name="Picture 1359">
              <a:extLst>
                <a:ext uri="{FF2B5EF4-FFF2-40B4-BE49-F238E27FC236}">
                  <a16:creationId xmlns:a16="http://schemas.microsoft.com/office/drawing/2014/main" id="{31A339B7-C51D-4D67-86E1-F1C54F338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8" b="27903"/>
            <a:stretch>
              <a:fillRect/>
            </a:stretch>
          </p:blipFill>
          <p:spPr>
            <a:xfrm>
              <a:off x="5572093" y="1906278"/>
              <a:ext cx="1126734" cy="1269066"/>
            </a:xfrm>
            <a:custGeom>
              <a:avLst/>
              <a:gdLst>
                <a:gd name="connsiteX0" fmla="*/ 0 w 1126734"/>
                <a:gd name="connsiteY0" fmla="*/ 0 h 1269066"/>
                <a:gd name="connsiteX1" fmla="*/ 919260 w 1126734"/>
                <a:gd name="connsiteY1" fmla="*/ 0 h 1269066"/>
                <a:gd name="connsiteX2" fmla="*/ 922961 w 1126734"/>
                <a:gd name="connsiteY2" fmla="*/ 1149 h 1269066"/>
                <a:gd name="connsiteX3" fmla="*/ 1126734 w 1126734"/>
                <a:gd name="connsiteY3" fmla="*/ 308571 h 1269066"/>
                <a:gd name="connsiteX4" fmla="*/ 1126734 w 1126734"/>
                <a:gd name="connsiteY4" fmla="*/ 935425 h 1269066"/>
                <a:gd name="connsiteX5" fmla="*/ 793093 w 1126734"/>
                <a:gd name="connsiteY5" fmla="*/ 1269066 h 1269066"/>
                <a:gd name="connsiteX6" fmla="*/ 0 w 1126734"/>
                <a:gd name="connsiteY6" fmla="*/ 1269066 h 1269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6734" h="1269066">
                  <a:moveTo>
                    <a:pt x="0" y="0"/>
                  </a:moveTo>
                  <a:lnTo>
                    <a:pt x="919260" y="0"/>
                  </a:lnTo>
                  <a:lnTo>
                    <a:pt x="922961" y="1149"/>
                  </a:lnTo>
                  <a:cubicBezTo>
                    <a:pt x="1042710" y="51799"/>
                    <a:pt x="1126734" y="170372"/>
                    <a:pt x="1126734" y="308571"/>
                  </a:cubicBezTo>
                  <a:lnTo>
                    <a:pt x="1126734" y="935425"/>
                  </a:lnTo>
                  <a:cubicBezTo>
                    <a:pt x="1126734" y="1119690"/>
                    <a:pt x="977358" y="1269066"/>
                    <a:pt x="793093" y="1269066"/>
                  </a:cubicBezTo>
                  <a:lnTo>
                    <a:pt x="0" y="1269066"/>
                  </a:lnTo>
                  <a:close/>
                </a:path>
              </a:pathLst>
            </a:custGeom>
          </p:spPr>
        </p:pic>
      </p:grpSp>
      <p:grpSp>
        <p:nvGrpSpPr>
          <p:cNvPr id="1364" name="Group 1363">
            <a:extLst>
              <a:ext uri="{FF2B5EF4-FFF2-40B4-BE49-F238E27FC236}">
                <a16:creationId xmlns:a16="http://schemas.microsoft.com/office/drawing/2014/main" id="{9608B9FE-5A26-4F96-9129-CE3BB6CBF95C}"/>
              </a:ext>
            </a:extLst>
          </p:cNvPr>
          <p:cNvGrpSpPr/>
          <p:nvPr/>
        </p:nvGrpSpPr>
        <p:grpSpPr>
          <a:xfrm>
            <a:off x="116474" y="5223343"/>
            <a:ext cx="3030560" cy="1121714"/>
            <a:chOff x="159824" y="5265183"/>
            <a:chExt cx="3030560" cy="112171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1365" name="Group 1364">
              <a:extLst>
                <a:ext uri="{FF2B5EF4-FFF2-40B4-BE49-F238E27FC236}">
                  <a16:creationId xmlns:a16="http://schemas.microsoft.com/office/drawing/2014/main" id="{14D3325E-E8D1-456A-ADFB-DE77C966B9C1}"/>
                </a:ext>
              </a:extLst>
            </p:cNvPr>
            <p:cNvGrpSpPr/>
            <p:nvPr/>
          </p:nvGrpSpPr>
          <p:grpSpPr>
            <a:xfrm>
              <a:off x="159824" y="5265183"/>
              <a:ext cx="2753646" cy="1121715"/>
              <a:chOff x="159824" y="5265183"/>
              <a:chExt cx="2753646" cy="1121715"/>
            </a:xfrm>
          </p:grpSpPr>
          <p:sp>
            <p:nvSpPr>
              <p:cNvPr id="1367" name="Rectangle: Rounded Corners 1366">
                <a:extLst>
                  <a:ext uri="{FF2B5EF4-FFF2-40B4-BE49-F238E27FC236}">
                    <a16:creationId xmlns:a16="http://schemas.microsoft.com/office/drawing/2014/main" id="{5FF552ED-8906-46F6-B6C4-9D6A84F71102}"/>
                  </a:ext>
                </a:extLst>
              </p:cNvPr>
              <p:cNvSpPr/>
              <p:nvPr/>
            </p:nvSpPr>
            <p:spPr>
              <a:xfrm flipH="1">
                <a:off x="839490" y="5294158"/>
                <a:ext cx="1991528" cy="426384"/>
              </a:xfrm>
              <a:prstGeom prst="roundRect">
                <a:avLst>
                  <a:gd name="adj" fmla="val 50000"/>
                </a:avLst>
              </a:prstGeom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sp>
            <p:nvSpPr>
              <p:cNvPr id="1368" name="Rectangle: Rounded Corners 1367">
                <a:extLst>
                  <a:ext uri="{FF2B5EF4-FFF2-40B4-BE49-F238E27FC236}">
                    <a16:creationId xmlns:a16="http://schemas.microsoft.com/office/drawing/2014/main" id="{962817F3-84DC-48B5-AA40-46F23FA76BBC}"/>
                  </a:ext>
                </a:extLst>
              </p:cNvPr>
              <p:cNvSpPr/>
              <p:nvPr/>
            </p:nvSpPr>
            <p:spPr>
              <a:xfrm flipH="1">
                <a:off x="1399196" y="5935875"/>
                <a:ext cx="1431822" cy="426384"/>
              </a:xfrm>
              <a:prstGeom prst="roundRect">
                <a:avLst>
                  <a:gd name="adj" fmla="val 50000"/>
                </a:avLst>
              </a:prstGeom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1369" name="Rectangle: Rounded Corners 1368">
                <a:extLst>
                  <a:ext uri="{FF2B5EF4-FFF2-40B4-BE49-F238E27FC236}">
                    <a16:creationId xmlns:a16="http://schemas.microsoft.com/office/drawing/2014/main" id="{0EF10299-32AB-41AC-8756-01F8B15B96AB}"/>
                  </a:ext>
                </a:extLst>
              </p:cNvPr>
              <p:cNvSpPr/>
              <p:nvPr/>
            </p:nvSpPr>
            <p:spPr>
              <a:xfrm flipH="1">
                <a:off x="165652" y="5500732"/>
                <a:ext cx="2747818" cy="655205"/>
              </a:xfrm>
              <a:prstGeom prst="roundRect">
                <a:avLst>
                  <a:gd name="adj" fmla="val 50000"/>
                </a:avLst>
              </a:prstGeom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1370" name="TextBox 1369">
                <a:extLst>
                  <a:ext uri="{FF2B5EF4-FFF2-40B4-BE49-F238E27FC236}">
                    <a16:creationId xmlns:a16="http://schemas.microsoft.com/office/drawing/2014/main" id="{F871C486-2691-4C30-8054-46E8075C1C1F}"/>
                  </a:ext>
                </a:extLst>
              </p:cNvPr>
              <p:cNvSpPr txBox="1"/>
              <p:nvPr/>
            </p:nvSpPr>
            <p:spPr>
              <a:xfrm flipH="1">
                <a:off x="969080" y="5265183"/>
                <a:ext cx="1220206" cy="2617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101" b="1" dirty="0">
                    <a:solidFill>
                      <a:schemeClr val="bg1"/>
                    </a:solidFill>
                  </a:rPr>
                  <a:t>Difference Engine</a:t>
                </a:r>
                <a:endParaRPr lang="en-PH" sz="1101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71" name="TextBox 1370">
                <a:extLst>
                  <a:ext uri="{FF2B5EF4-FFF2-40B4-BE49-F238E27FC236}">
                    <a16:creationId xmlns:a16="http://schemas.microsoft.com/office/drawing/2014/main" id="{DC592D7A-D96D-4206-AECA-E315673DB1D8}"/>
                  </a:ext>
                </a:extLst>
              </p:cNvPr>
              <p:cNvSpPr txBox="1"/>
              <p:nvPr/>
            </p:nvSpPr>
            <p:spPr>
              <a:xfrm flipH="1">
                <a:off x="1767376" y="6155937"/>
                <a:ext cx="421910" cy="230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PH" sz="901" b="1" dirty="0">
                    <a:solidFill>
                      <a:schemeClr val="bg1"/>
                    </a:solidFill>
                  </a:rPr>
                  <a:t>1820</a:t>
                </a:r>
              </a:p>
            </p:txBody>
          </p:sp>
          <p:sp>
            <p:nvSpPr>
              <p:cNvPr id="1372" name="TextBox 1371">
                <a:extLst>
                  <a:ext uri="{FF2B5EF4-FFF2-40B4-BE49-F238E27FC236}">
                    <a16:creationId xmlns:a16="http://schemas.microsoft.com/office/drawing/2014/main" id="{75AF6BD9-CBCB-48AB-AB16-440BF2D49245}"/>
                  </a:ext>
                </a:extLst>
              </p:cNvPr>
              <p:cNvSpPr txBox="1"/>
              <p:nvPr/>
            </p:nvSpPr>
            <p:spPr>
              <a:xfrm flipH="1">
                <a:off x="159824" y="5535779"/>
                <a:ext cx="1949572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800" dirty="0">
                    <a:solidFill>
                      <a:schemeClr val="bg1"/>
                    </a:solidFill>
                  </a:rPr>
                  <a:t>It is a mechanical computer that could </a:t>
                </a:r>
              </a:p>
              <a:p>
                <a:pPr algn="r"/>
                <a:r>
                  <a:rPr lang="en-US" sz="800" dirty="0">
                    <a:solidFill>
                      <a:schemeClr val="bg1"/>
                    </a:solidFill>
                  </a:rPr>
                  <a:t>perform simple calculations. It is steam</a:t>
                </a:r>
              </a:p>
              <a:p>
                <a:pPr algn="r"/>
                <a:r>
                  <a:rPr lang="en-US" sz="800" dirty="0">
                    <a:solidFill>
                      <a:schemeClr val="bg1"/>
                    </a:solidFill>
                  </a:rPr>
                  <a:t>driven machine designed to solve table of </a:t>
                </a:r>
              </a:p>
              <a:p>
                <a:pPr algn="r"/>
                <a:r>
                  <a:rPr lang="en-US" sz="800" dirty="0">
                    <a:solidFill>
                      <a:schemeClr val="bg1"/>
                    </a:solidFill>
                  </a:rPr>
                  <a:t>numbers like logarithm table.</a:t>
                </a:r>
                <a:endParaRPr lang="en-PH" sz="8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366" name="Picture 1365">
              <a:extLst>
                <a:ext uri="{FF2B5EF4-FFF2-40B4-BE49-F238E27FC236}">
                  <a16:creationId xmlns:a16="http://schemas.microsoft.com/office/drawing/2014/main" id="{0069C6C1-39E1-4A8F-AA19-670858515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7" t="812" r="1437" b="2642"/>
            <a:stretch>
              <a:fillRect/>
            </a:stretch>
          </p:blipFill>
          <p:spPr>
            <a:xfrm>
              <a:off x="2124784" y="5292743"/>
              <a:ext cx="1065600" cy="1065600"/>
            </a:xfrm>
            <a:custGeom>
              <a:avLst/>
              <a:gdLst>
                <a:gd name="connsiteX0" fmla="*/ 532800 w 1065600"/>
                <a:gd name="connsiteY0" fmla="*/ 0 h 1065600"/>
                <a:gd name="connsiteX1" fmla="*/ 1065600 w 1065600"/>
                <a:gd name="connsiteY1" fmla="*/ 532800 h 1065600"/>
                <a:gd name="connsiteX2" fmla="*/ 532800 w 1065600"/>
                <a:gd name="connsiteY2" fmla="*/ 1065600 h 1065600"/>
                <a:gd name="connsiteX3" fmla="*/ 0 w 1065600"/>
                <a:gd name="connsiteY3" fmla="*/ 532800 h 1065600"/>
                <a:gd name="connsiteX4" fmla="*/ 532800 w 1065600"/>
                <a:gd name="connsiteY4" fmla="*/ 0 h 106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5600" h="1065600">
                  <a:moveTo>
                    <a:pt x="532800" y="0"/>
                  </a:moveTo>
                  <a:cubicBezTo>
                    <a:pt x="827057" y="0"/>
                    <a:pt x="1065600" y="238543"/>
                    <a:pt x="1065600" y="532800"/>
                  </a:cubicBezTo>
                  <a:cubicBezTo>
                    <a:pt x="1065600" y="827057"/>
                    <a:pt x="827057" y="1065600"/>
                    <a:pt x="532800" y="1065600"/>
                  </a:cubicBezTo>
                  <a:cubicBezTo>
                    <a:pt x="238543" y="1065600"/>
                    <a:pt x="0" y="827057"/>
                    <a:pt x="0" y="532800"/>
                  </a:cubicBezTo>
                  <a:cubicBezTo>
                    <a:pt x="0" y="238543"/>
                    <a:pt x="238543" y="0"/>
                    <a:pt x="532800" y="0"/>
                  </a:cubicBezTo>
                  <a:close/>
                </a:path>
              </a:pathLst>
            </a:custGeom>
            <a:ln w="28575">
              <a:solidFill>
                <a:schemeClr val="bg1"/>
              </a:solidFill>
            </a:ln>
          </p:spPr>
        </p:pic>
      </p:grpSp>
      <p:grpSp>
        <p:nvGrpSpPr>
          <p:cNvPr id="1373" name="Group 1372">
            <a:extLst>
              <a:ext uri="{FF2B5EF4-FFF2-40B4-BE49-F238E27FC236}">
                <a16:creationId xmlns:a16="http://schemas.microsoft.com/office/drawing/2014/main" id="{ADCCCB89-F52F-4C28-8064-D6BEC2D33979}"/>
              </a:ext>
            </a:extLst>
          </p:cNvPr>
          <p:cNvGrpSpPr/>
          <p:nvPr/>
        </p:nvGrpSpPr>
        <p:grpSpPr>
          <a:xfrm>
            <a:off x="3671806" y="7335915"/>
            <a:ext cx="3016067" cy="1121714"/>
            <a:chOff x="3638955" y="7377754"/>
            <a:chExt cx="3016067" cy="112171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1374" name="Group 1373">
              <a:extLst>
                <a:ext uri="{FF2B5EF4-FFF2-40B4-BE49-F238E27FC236}">
                  <a16:creationId xmlns:a16="http://schemas.microsoft.com/office/drawing/2014/main" id="{AB71BFC9-C432-4FCD-B0EB-9207DC36B75B}"/>
                </a:ext>
              </a:extLst>
            </p:cNvPr>
            <p:cNvGrpSpPr/>
            <p:nvPr/>
          </p:nvGrpSpPr>
          <p:grpSpPr>
            <a:xfrm>
              <a:off x="3907204" y="7377754"/>
              <a:ext cx="2747818" cy="1121715"/>
              <a:chOff x="3892266" y="2945265"/>
              <a:chExt cx="2747818" cy="1121715"/>
            </a:xfrm>
          </p:grpSpPr>
          <p:sp>
            <p:nvSpPr>
              <p:cNvPr id="1376" name="Rectangle: Rounded Corners 1375">
                <a:extLst>
                  <a:ext uri="{FF2B5EF4-FFF2-40B4-BE49-F238E27FC236}">
                    <a16:creationId xmlns:a16="http://schemas.microsoft.com/office/drawing/2014/main" id="{9DB6B90C-7BA1-44FC-BDE5-15C7ED16DFF0}"/>
                  </a:ext>
                </a:extLst>
              </p:cNvPr>
              <p:cNvSpPr/>
              <p:nvPr/>
            </p:nvSpPr>
            <p:spPr>
              <a:xfrm>
                <a:off x="3974719" y="2974240"/>
                <a:ext cx="1645978" cy="426384"/>
              </a:xfrm>
              <a:prstGeom prst="roundRect">
                <a:avLst>
                  <a:gd name="adj" fmla="val 50000"/>
                </a:avLst>
              </a:prstGeom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sp>
            <p:nvSpPr>
              <p:cNvPr id="1377" name="Rectangle: Rounded Corners 1376">
                <a:extLst>
                  <a:ext uri="{FF2B5EF4-FFF2-40B4-BE49-F238E27FC236}">
                    <a16:creationId xmlns:a16="http://schemas.microsoft.com/office/drawing/2014/main" id="{A2736EB2-77D0-4A83-A520-1E78DEB76C82}"/>
                  </a:ext>
                </a:extLst>
              </p:cNvPr>
              <p:cNvSpPr/>
              <p:nvPr/>
            </p:nvSpPr>
            <p:spPr>
              <a:xfrm>
                <a:off x="3974718" y="3615957"/>
                <a:ext cx="1431822" cy="426384"/>
              </a:xfrm>
              <a:prstGeom prst="roundRect">
                <a:avLst>
                  <a:gd name="adj" fmla="val 50000"/>
                </a:avLst>
              </a:prstGeom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1378" name="Rectangle: Rounded Corners 1377">
                <a:extLst>
                  <a:ext uri="{FF2B5EF4-FFF2-40B4-BE49-F238E27FC236}">
                    <a16:creationId xmlns:a16="http://schemas.microsoft.com/office/drawing/2014/main" id="{B3FAD443-F114-46A0-974E-34F1C071D838}"/>
                  </a:ext>
                </a:extLst>
              </p:cNvPr>
              <p:cNvSpPr/>
              <p:nvPr/>
            </p:nvSpPr>
            <p:spPr>
              <a:xfrm>
                <a:off x="3892266" y="3180814"/>
                <a:ext cx="2747818" cy="655205"/>
              </a:xfrm>
              <a:prstGeom prst="roundRect">
                <a:avLst>
                  <a:gd name="adj" fmla="val 50000"/>
                </a:avLst>
              </a:prstGeom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1379" name="TextBox 1378">
                <a:extLst>
                  <a:ext uri="{FF2B5EF4-FFF2-40B4-BE49-F238E27FC236}">
                    <a16:creationId xmlns:a16="http://schemas.microsoft.com/office/drawing/2014/main" id="{919E4B40-F8E5-4AAB-8CD4-7201F7F9809B}"/>
                  </a:ext>
                </a:extLst>
              </p:cNvPr>
              <p:cNvSpPr txBox="1"/>
              <p:nvPr/>
            </p:nvSpPr>
            <p:spPr>
              <a:xfrm>
                <a:off x="4616450" y="2945265"/>
                <a:ext cx="1064798" cy="26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1" b="1" dirty="0">
                    <a:solidFill>
                      <a:schemeClr val="bg1"/>
                    </a:solidFill>
                  </a:rPr>
                  <a:t>Mark I</a:t>
                </a:r>
                <a:endParaRPr lang="en-PH" sz="1101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80" name="TextBox 1379">
                <a:extLst>
                  <a:ext uri="{FF2B5EF4-FFF2-40B4-BE49-F238E27FC236}">
                    <a16:creationId xmlns:a16="http://schemas.microsoft.com/office/drawing/2014/main" id="{5FDEB6A5-C0C4-43F3-8283-46D62CD2707B}"/>
                  </a:ext>
                </a:extLst>
              </p:cNvPr>
              <p:cNvSpPr txBox="1"/>
              <p:nvPr/>
            </p:nvSpPr>
            <p:spPr>
              <a:xfrm>
                <a:off x="4616450" y="3836019"/>
                <a:ext cx="694421" cy="230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H" sz="901" b="1" dirty="0">
                    <a:solidFill>
                      <a:schemeClr val="bg1"/>
                    </a:solidFill>
                  </a:rPr>
                  <a:t>1550-1617</a:t>
                </a:r>
              </a:p>
            </p:txBody>
          </p:sp>
          <p:sp>
            <p:nvSpPr>
              <p:cNvPr id="1381" name="TextBox 1380">
                <a:extLst>
                  <a:ext uri="{FF2B5EF4-FFF2-40B4-BE49-F238E27FC236}">
                    <a16:creationId xmlns:a16="http://schemas.microsoft.com/office/drawing/2014/main" id="{ED6562E9-0537-455F-A606-C53E3D2ECA6D}"/>
                  </a:ext>
                </a:extLst>
              </p:cNvPr>
              <p:cNvSpPr txBox="1"/>
              <p:nvPr/>
            </p:nvSpPr>
            <p:spPr>
              <a:xfrm>
                <a:off x="4696339" y="3215861"/>
                <a:ext cx="1861407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solidFill>
                      <a:schemeClr val="bg1"/>
                    </a:solidFill>
                  </a:rPr>
                  <a:t>It is the first programmable digital</a:t>
                </a:r>
              </a:p>
              <a:p>
                <a:r>
                  <a:rPr lang="en-US" sz="800" dirty="0">
                    <a:solidFill>
                      <a:schemeClr val="bg1"/>
                    </a:solidFill>
                  </a:rPr>
                  <a:t>computer. It could perform calculations </a:t>
                </a:r>
              </a:p>
              <a:p>
                <a:r>
                  <a:rPr lang="en-US" sz="800" dirty="0">
                    <a:solidFill>
                      <a:schemeClr val="bg1"/>
                    </a:solidFill>
                  </a:rPr>
                  <a:t>involving large numbers. Developed by </a:t>
                </a:r>
              </a:p>
              <a:p>
                <a:r>
                  <a:rPr lang="en-US" sz="800" dirty="0">
                    <a:solidFill>
                      <a:schemeClr val="bg1"/>
                    </a:solidFill>
                  </a:rPr>
                  <a:t>Howard Aiken with IBM &amp; Harvard.</a:t>
                </a:r>
                <a:endParaRPr lang="en-PH" sz="8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375" name="Picture 1374">
              <a:extLst>
                <a:ext uri="{FF2B5EF4-FFF2-40B4-BE49-F238E27FC236}">
                  <a16:creationId xmlns:a16="http://schemas.microsoft.com/office/drawing/2014/main" id="{946D61BB-DB0D-4E83-96EC-126CD00DD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" t="2338" r="3229" b="3588"/>
            <a:stretch>
              <a:fillRect/>
            </a:stretch>
          </p:blipFill>
          <p:spPr>
            <a:xfrm>
              <a:off x="3638955" y="7403753"/>
              <a:ext cx="1065600" cy="1065600"/>
            </a:xfrm>
            <a:custGeom>
              <a:avLst/>
              <a:gdLst>
                <a:gd name="connsiteX0" fmla="*/ 532800 w 1065600"/>
                <a:gd name="connsiteY0" fmla="*/ 0 h 1065600"/>
                <a:gd name="connsiteX1" fmla="*/ 1065600 w 1065600"/>
                <a:gd name="connsiteY1" fmla="*/ 532800 h 1065600"/>
                <a:gd name="connsiteX2" fmla="*/ 532800 w 1065600"/>
                <a:gd name="connsiteY2" fmla="*/ 1065600 h 1065600"/>
                <a:gd name="connsiteX3" fmla="*/ 0 w 1065600"/>
                <a:gd name="connsiteY3" fmla="*/ 532800 h 1065600"/>
                <a:gd name="connsiteX4" fmla="*/ 532800 w 1065600"/>
                <a:gd name="connsiteY4" fmla="*/ 0 h 106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5600" h="1065600">
                  <a:moveTo>
                    <a:pt x="532800" y="0"/>
                  </a:moveTo>
                  <a:cubicBezTo>
                    <a:pt x="827057" y="0"/>
                    <a:pt x="1065600" y="238543"/>
                    <a:pt x="1065600" y="532800"/>
                  </a:cubicBezTo>
                  <a:cubicBezTo>
                    <a:pt x="1065600" y="827057"/>
                    <a:pt x="827057" y="1065600"/>
                    <a:pt x="532800" y="1065600"/>
                  </a:cubicBezTo>
                  <a:cubicBezTo>
                    <a:pt x="238543" y="1065600"/>
                    <a:pt x="0" y="827057"/>
                    <a:pt x="0" y="532800"/>
                  </a:cubicBezTo>
                  <a:cubicBezTo>
                    <a:pt x="0" y="238543"/>
                    <a:pt x="238543" y="0"/>
                    <a:pt x="532800" y="0"/>
                  </a:cubicBezTo>
                  <a:close/>
                </a:path>
              </a:pathLst>
            </a:custGeom>
            <a:ln w="28575">
              <a:solidFill>
                <a:schemeClr val="bg1"/>
              </a:solidFill>
            </a:ln>
          </p:spPr>
        </p:pic>
      </p:grpSp>
      <p:grpSp>
        <p:nvGrpSpPr>
          <p:cNvPr id="1382" name="Group 1381">
            <a:extLst>
              <a:ext uri="{FF2B5EF4-FFF2-40B4-BE49-F238E27FC236}">
                <a16:creationId xmlns:a16="http://schemas.microsoft.com/office/drawing/2014/main" id="{94DD623C-0351-458D-9D92-B24902D743D2}"/>
              </a:ext>
            </a:extLst>
          </p:cNvPr>
          <p:cNvGrpSpPr/>
          <p:nvPr/>
        </p:nvGrpSpPr>
        <p:grpSpPr>
          <a:xfrm flipH="1">
            <a:off x="112988" y="8589501"/>
            <a:ext cx="3090957" cy="1294136"/>
            <a:chOff x="3608878" y="1887263"/>
            <a:chExt cx="3090957" cy="1294136"/>
          </a:xfrm>
        </p:grpSpPr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500A662F-D9B9-4BBB-9B01-63DE91EE06BC}"/>
                </a:ext>
              </a:extLst>
            </p:cNvPr>
            <p:cNvSpPr/>
            <p:nvPr/>
          </p:nvSpPr>
          <p:spPr>
            <a:xfrm>
              <a:off x="3720344" y="1887263"/>
              <a:ext cx="2979491" cy="1294136"/>
            </a:xfrm>
            <a:custGeom>
              <a:avLst/>
              <a:gdLst>
                <a:gd name="connsiteX0" fmla="*/ 822603 w 2979491"/>
                <a:gd name="connsiteY0" fmla="*/ 0 h 1294136"/>
                <a:gd name="connsiteX1" fmla="*/ 2645850 w 2979491"/>
                <a:gd name="connsiteY1" fmla="*/ 0 h 1294136"/>
                <a:gd name="connsiteX2" fmla="*/ 2979491 w 2979491"/>
                <a:gd name="connsiteY2" fmla="*/ 333641 h 1294136"/>
                <a:gd name="connsiteX3" fmla="*/ 2979491 w 2979491"/>
                <a:gd name="connsiteY3" fmla="*/ 960495 h 1294136"/>
                <a:gd name="connsiteX4" fmla="*/ 2645850 w 2979491"/>
                <a:gd name="connsiteY4" fmla="*/ 1294136 h 1294136"/>
                <a:gd name="connsiteX5" fmla="*/ 333641 w 2979491"/>
                <a:gd name="connsiteY5" fmla="*/ 1294136 h 1294136"/>
                <a:gd name="connsiteX6" fmla="*/ 0 w 2979491"/>
                <a:gd name="connsiteY6" fmla="*/ 960495 h 1294136"/>
                <a:gd name="connsiteX7" fmla="*/ 0 w 2979491"/>
                <a:gd name="connsiteY7" fmla="*/ 512445 h 1294136"/>
                <a:gd name="connsiteX8" fmla="*/ 624600 w 2979491"/>
                <a:gd name="connsiteY8" fmla="*/ 512445 h 1294136"/>
                <a:gd name="connsiteX9" fmla="*/ 822603 w 2979491"/>
                <a:gd name="connsiteY9" fmla="*/ 314442 h 1294136"/>
                <a:gd name="connsiteX10" fmla="*/ 822604 w 2979491"/>
                <a:gd name="connsiteY10" fmla="*/ 314442 h 1294136"/>
                <a:gd name="connsiteX11" fmla="*/ 821057 w 2979491"/>
                <a:gd name="connsiteY11" fmla="*/ 306776 h 1294136"/>
                <a:gd name="connsiteX12" fmla="*/ 822603 w 2979491"/>
                <a:gd name="connsiteY12" fmla="*/ 306776 h 129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79491" h="1294136">
                  <a:moveTo>
                    <a:pt x="822603" y="0"/>
                  </a:moveTo>
                  <a:lnTo>
                    <a:pt x="2645850" y="0"/>
                  </a:lnTo>
                  <a:cubicBezTo>
                    <a:pt x="2830115" y="0"/>
                    <a:pt x="2979491" y="149376"/>
                    <a:pt x="2979491" y="333641"/>
                  </a:cubicBezTo>
                  <a:lnTo>
                    <a:pt x="2979491" y="960495"/>
                  </a:lnTo>
                  <a:cubicBezTo>
                    <a:pt x="2979491" y="1144760"/>
                    <a:pt x="2830115" y="1294136"/>
                    <a:pt x="2645850" y="1294136"/>
                  </a:cubicBezTo>
                  <a:lnTo>
                    <a:pt x="333641" y="1294136"/>
                  </a:lnTo>
                  <a:cubicBezTo>
                    <a:pt x="149376" y="1294136"/>
                    <a:pt x="0" y="1144760"/>
                    <a:pt x="0" y="960495"/>
                  </a:cubicBezTo>
                  <a:lnTo>
                    <a:pt x="0" y="512445"/>
                  </a:lnTo>
                  <a:lnTo>
                    <a:pt x="624600" y="512445"/>
                  </a:lnTo>
                  <a:cubicBezTo>
                    <a:pt x="733954" y="512445"/>
                    <a:pt x="822603" y="423796"/>
                    <a:pt x="822603" y="314442"/>
                  </a:cubicBezTo>
                  <a:lnTo>
                    <a:pt x="822604" y="314442"/>
                  </a:lnTo>
                  <a:lnTo>
                    <a:pt x="821057" y="306776"/>
                  </a:lnTo>
                  <a:lnTo>
                    <a:pt x="822603" y="306776"/>
                  </a:lnTo>
                  <a:close/>
                </a:path>
              </a:pathLst>
            </a:custGeom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PH"/>
            </a:p>
          </p:txBody>
        </p:sp>
        <p:sp>
          <p:nvSpPr>
            <p:cNvPr id="1384" name="TextBox 1383">
              <a:extLst>
                <a:ext uri="{FF2B5EF4-FFF2-40B4-BE49-F238E27FC236}">
                  <a16:creationId xmlns:a16="http://schemas.microsoft.com/office/drawing/2014/main" id="{C5F7CF6C-0BB6-496B-B912-54A4DAEBFC6E}"/>
                </a:ext>
              </a:extLst>
            </p:cNvPr>
            <p:cNvSpPr txBox="1"/>
            <p:nvPr/>
          </p:nvSpPr>
          <p:spPr>
            <a:xfrm>
              <a:off x="3608878" y="2382995"/>
              <a:ext cx="1565267" cy="785471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l" fontAlgn="base"/>
              <a:r>
                <a:rPr lang="en-US" sz="901" dirty="0">
                  <a:solidFill>
                    <a:srgbClr val="FFFFFF"/>
                  </a:solidFill>
                </a:rPr>
                <a:t>The first </a:t>
              </a:r>
            </a:p>
            <a:p>
              <a:pPr algn="l" fontAlgn="base"/>
              <a:r>
                <a:rPr lang="en-US" sz="901" dirty="0">
                  <a:solidFill>
                    <a:srgbClr val="FFFFFF"/>
                  </a:solidFill>
                </a:rPr>
                <a:t>electronic computer </a:t>
              </a:r>
            </a:p>
            <a:p>
              <a:pPr algn="l" fontAlgn="base"/>
              <a:r>
                <a:rPr lang="en-US" sz="901" dirty="0">
                  <a:solidFill>
                    <a:srgbClr val="FFFFFF"/>
                  </a:solidFill>
                </a:rPr>
                <a:t>ENIAC weighed more than </a:t>
              </a:r>
            </a:p>
            <a:p>
              <a:pPr algn="l" fontAlgn="base"/>
              <a:r>
                <a:rPr lang="en-US" sz="901" dirty="0">
                  <a:solidFill>
                    <a:srgbClr val="FFFFFF"/>
                  </a:solidFill>
                </a:rPr>
                <a:t>27 tons &amp; took up 1800 </a:t>
              </a:r>
            </a:p>
            <a:p>
              <a:pPr algn="l" fontAlgn="base"/>
              <a:r>
                <a:rPr lang="en-US" sz="901" dirty="0">
                  <a:solidFill>
                    <a:srgbClr val="FFFFFF"/>
                  </a:solidFill>
                </a:rPr>
                <a:t>square feet.</a:t>
              </a:r>
            </a:p>
          </p:txBody>
        </p:sp>
      </p:grpSp>
      <p:pic>
        <p:nvPicPr>
          <p:cNvPr id="1385" name="Picture 1384">
            <a:extLst>
              <a:ext uri="{FF2B5EF4-FFF2-40B4-BE49-F238E27FC236}">
                <a16:creationId xmlns:a16="http://schemas.microsoft.com/office/drawing/2014/main" id="{BF88930A-B76C-40D2-89BA-2BCC4F3C8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360521" y="15721536"/>
            <a:ext cx="1760220" cy="1760220"/>
          </a:xfrm>
          <a:prstGeom prst="rect">
            <a:avLst/>
          </a:prstGeom>
        </p:spPr>
      </p:pic>
      <p:pic>
        <p:nvPicPr>
          <p:cNvPr id="1386" name="Picture 1385">
            <a:extLst>
              <a:ext uri="{FF2B5EF4-FFF2-40B4-BE49-F238E27FC236}">
                <a16:creationId xmlns:a16="http://schemas.microsoft.com/office/drawing/2014/main" id="{EB279EB5-285B-4AEB-974C-F3D0E67D8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314856" y="20619672"/>
            <a:ext cx="1760220" cy="1760220"/>
          </a:xfrm>
          <a:prstGeom prst="rect">
            <a:avLst/>
          </a:prstGeom>
        </p:spPr>
      </p:pic>
      <p:pic>
        <p:nvPicPr>
          <p:cNvPr id="1387" name="Picture 1386">
            <a:extLst>
              <a:ext uri="{FF2B5EF4-FFF2-40B4-BE49-F238E27FC236}">
                <a16:creationId xmlns:a16="http://schemas.microsoft.com/office/drawing/2014/main" id="{3E294869-975F-4421-A4C0-E681BF615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 flipV="1">
            <a:off x="5318608" y="14869029"/>
            <a:ext cx="878169" cy="1439139"/>
          </a:xfrm>
          <a:prstGeom prst="rect">
            <a:avLst/>
          </a:prstGeom>
        </p:spPr>
      </p:pic>
      <p:sp>
        <p:nvSpPr>
          <p:cNvPr id="1388" name="TextBox 1387">
            <a:extLst>
              <a:ext uri="{FF2B5EF4-FFF2-40B4-BE49-F238E27FC236}">
                <a16:creationId xmlns:a16="http://schemas.microsoft.com/office/drawing/2014/main" id="{874E87F6-6C9E-4ECE-9966-8FC9C1837CB9}"/>
              </a:ext>
            </a:extLst>
          </p:cNvPr>
          <p:cNvSpPr txBox="1"/>
          <p:nvPr/>
        </p:nvSpPr>
        <p:spPr>
          <a:xfrm flipH="1">
            <a:off x="122300" y="12586139"/>
            <a:ext cx="3090136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fontAlgn="base"/>
            <a:r>
              <a:rPr lang="en-US" sz="800" dirty="0">
                <a:solidFill>
                  <a:schemeClr val="bg1"/>
                </a:solidFill>
              </a:rPr>
              <a:t>The first generation of computers uses vacuum tubes for circuitry &amp; magnetic drums for memory. It is very expensive to operate and uses great deal of electricity. It is also very big and heavy.</a:t>
            </a:r>
          </a:p>
        </p:txBody>
      </p:sp>
      <p:sp>
        <p:nvSpPr>
          <p:cNvPr id="1389" name="TextBox 1388">
            <a:extLst>
              <a:ext uri="{FF2B5EF4-FFF2-40B4-BE49-F238E27FC236}">
                <a16:creationId xmlns:a16="http://schemas.microsoft.com/office/drawing/2014/main" id="{D7BF1450-4E44-4E05-B393-179E15A9293D}"/>
              </a:ext>
            </a:extLst>
          </p:cNvPr>
          <p:cNvSpPr txBox="1"/>
          <p:nvPr/>
        </p:nvSpPr>
        <p:spPr>
          <a:xfrm flipH="1">
            <a:off x="121002" y="7849769"/>
            <a:ext cx="3092099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fontAlgn="base"/>
            <a:r>
              <a:rPr lang="en-US" sz="800" dirty="0">
                <a:solidFill>
                  <a:schemeClr val="bg1"/>
                </a:solidFill>
              </a:rPr>
              <a:t>The first counting device uses sticks, stones &amp; bones as counting tools. As human mind &amp; technology improved with time more computing devices were developed to ease computing.</a:t>
            </a:r>
          </a:p>
        </p:txBody>
      </p:sp>
      <p:grpSp>
        <p:nvGrpSpPr>
          <p:cNvPr id="1390" name="Group 1389">
            <a:extLst>
              <a:ext uri="{FF2B5EF4-FFF2-40B4-BE49-F238E27FC236}">
                <a16:creationId xmlns:a16="http://schemas.microsoft.com/office/drawing/2014/main" id="{7F277EB7-9A7C-463C-93C1-6FA44B97CD7C}"/>
              </a:ext>
            </a:extLst>
          </p:cNvPr>
          <p:cNvGrpSpPr/>
          <p:nvPr/>
        </p:nvGrpSpPr>
        <p:grpSpPr>
          <a:xfrm>
            <a:off x="3699689" y="13333610"/>
            <a:ext cx="2979491" cy="1314950"/>
            <a:chOff x="3684449" y="13352659"/>
            <a:chExt cx="2979491" cy="131495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ABCCC77-951E-4675-90F5-ACA6FBF9A3B7}"/>
                </a:ext>
              </a:extLst>
            </p:cNvPr>
            <p:cNvSpPr/>
            <p:nvPr/>
          </p:nvSpPr>
          <p:spPr>
            <a:xfrm>
              <a:off x="3684449" y="13373473"/>
              <a:ext cx="2979491" cy="1294136"/>
            </a:xfrm>
            <a:custGeom>
              <a:avLst/>
              <a:gdLst>
                <a:gd name="connsiteX0" fmla="*/ 873996 w 2979491"/>
                <a:gd name="connsiteY0" fmla="*/ 0 h 1294136"/>
                <a:gd name="connsiteX1" fmla="*/ 2645850 w 2979491"/>
                <a:gd name="connsiteY1" fmla="*/ 0 h 1294136"/>
                <a:gd name="connsiteX2" fmla="*/ 2979491 w 2979491"/>
                <a:gd name="connsiteY2" fmla="*/ 333641 h 1294136"/>
                <a:gd name="connsiteX3" fmla="*/ 2979491 w 2979491"/>
                <a:gd name="connsiteY3" fmla="*/ 960495 h 1294136"/>
                <a:gd name="connsiteX4" fmla="*/ 2645850 w 2979491"/>
                <a:gd name="connsiteY4" fmla="*/ 1294136 h 1294136"/>
                <a:gd name="connsiteX5" fmla="*/ 333641 w 2979491"/>
                <a:gd name="connsiteY5" fmla="*/ 1294136 h 1294136"/>
                <a:gd name="connsiteX6" fmla="*/ 0 w 2979491"/>
                <a:gd name="connsiteY6" fmla="*/ 960495 h 1294136"/>
                <a:gd name="connsiteX7" fmla="*/ 0 w 2979491"/>
                <a:gd name="connsiteY7" fmla="*/ 512445 h 1294136"/>
                <a:gd name="connsiteX8" fmla="*/ 624600 w 2979491"/>
                <a:gd name="connsiteY8" fmla="*/ 512445 h 1294136"/>
                <a:gd name="connsiteX9" fmla="*/ 633459 w 2979491"/>
                <a:gd name="connsiteY9" fmla="*/ 511552 h 1294136"/>
                <a:gd name="connsiteX10" fmla="*/ 753623 w 2979491"/>
                <a:gd name="connsiteY10" fmla="*/ 511552 h 1294136"/>
                <a:gd name="connsiteX11" fmla="*/ 873996 w 2979491"/>
                <a:gd name="connsiteY11" fmla="*/ 391179 h 129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9491" h="1294136">
                  <a:moveTo>
                    <a:pt x="873996" y="0"/>
                  </a:moveTo>
                  <a:lnTo>
                    <a:pt x="2645850" y="0"/>
                  </a:lnTo>
                  <a:cubicBezTo>
                    <a:pt x="2830115" y="0"/>
                    <a:pt x="2979491" y="149376"/>
                    <a:pt x="2979491" y="333641"/>
                  </a:cubicBezTo>
                  <a:lnTo>
                    <a:pt x="2979491" y="960495"/>
                  </a:lnTo>
                  <a:cubicBezTo>
                    <a:pt x="2979491" y="1144760"/>
                    <a:pt x="2830115" y="1294136"/>
                    <a:pt x="2645850" y="1294136"/>
                  </a:cubicBezTo>
                  <a:lnTo>
                    <a:pt x="333641" y="1294136"/>
                  </a:lnTo>
                  <a:cubicBezTo>
                    <a:pt x="149376" y="1294136"/>
                    <a:pt x="0" y="1144760"/>
                    <a:pt x="0" y="960495"/>
                  </a:cubicBezTo>
                  <a:lnTo>
                    <a:pt x="0" y="512445"/>
                  </a:lnTo>
                  <a:lnTo>
                    <a:pt x="624600" y="512445"/>
                  </a:lnTo>
                  <a:lnTo>
                    <a:pt x="633459" y="511552"/>
                  </a:lnTo>
                  <a:lnTo>
                    <a:pt x="753623" y="511552"/>
                  </a:lnTo>
                  <a:cubicBezTo>
                    <a:pt x="820103" y="511552"/>
                    <a:pt x="873996" y="457659"/>
                    <a:pt x="873996" y="391179"/>
                  </a:cubicBezTo>
                  <a:close/>
                </a:path>
              </a:pathLst>
            </a:custGeom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PH" dirty="0"/>
            </a:p>
          </p:txBody>
        </p:sp>
        <p:sp>
          <p:nvSpPr>
            <p:cNvPr id="1392" name="TextBox 1391">
              <a:extLst>
                <a:ext uri="{FF2B5EF4-FFF2-40B4-BE49-F238E27FC236}">
                  <a16:creationId xmlns:a16="http://schemas.microsoft.com/office/drawing/2014/main" id="{0E2CBE7E-CDF4-402E-AFBB-9E3FB93E6667}"/>
                </a:ext>
              </a:extLst>
            </p:cNvPr>
            <p:cNvSpPr txBox="1"/>
            <p:nvPr/>
          </p:nvSpPr>
          <p:spPr>
            <a:xfrm>
              <a:off x="5186611" y="13352659"/>
              <a:ext cx="1388834" cy="754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en-US" sz="901" dirty="0">
                  <a:solidFill>
                    <a:schemeClr val="bg1"/>
                  </a:solidFill>
                </a:rPr>
                <a:t>From 1958-1962 many </a:t>
              </a:r>
            </a:p>
            <a:p>
              <a:pPr fontAlgn="base"/>
              <a:r>
                <a:rPr lang="en-US" sz="901" dirty="0">
                  <a:solidFill>
                    <a:schemeClr val="bg1"/>
                  </a:solidFill>
                </a:rPr>
                <a:t>programming languages </a:t>
              </a:r>
            </a:p>
            <a:p>
              <a:pPr fontAlgn="base"/>
              <a:r>
                <a:rPr lang="en-US" sz="901" dirty="0">
                  <a:solidFill>
                    <a:schemeClr val="bg1"/>
                  </a:solidFill>
                </a:rPr>
                <a:t>were developed. The </a:t>
              </a:r>
            </a:p>
            <a:p>
              <a:pPr fontAlgn="base"/>
              <a:r>
                <a:rPr lang="en-US" sz="901" dirty="0">
                  <a:solidFill>
                    <a:schemeClr val="bg1"/>
                  </a:solidFill>
                </a:rPr>
                <a:t>following are: </a:t>
              </a:r>
            </a:p>
            <a:p>
              <a:pPr fontAlgn="base"/>
              <a:endParaRPr lang="en-US" sz="701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393" name="TextBox 1392">
            <a:extLst>
              <a:ext uri="{FF2B5EF4-FFF2-40B4-BE49-F238E27FC236}">
                <a16:creationId xmlns:a16="http://schemas.microsoft.com/office/drawing/2014/main" id="{8345F2F2-5C42-4F24-B1BA-0D684C3DE92E}"/>
              </a:ext>
            </a:extLst>
          </p:cNvPr>
          <p:cNvSpPr txBox="1"/>
          <p:nvPr/>
        </p:nvSpPr>
        <p:spPr>
          <a:xfrm flipH="1">
            <a:off x="3691820" y="16020515"/>
            <a:ext cx="3055682" cy="58477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fontAlgn="base"/>
            <a:r>
              <a:rPr lang="en-US" sz="800" dirty="0">
                <a:solidFill>
                  <a:schemeClr val="bg1"/>
                </a:solidFill>
              </a:rPr>
              <a:t>The second generation of computers uses transistors instead of vacuum tubes. With the use of transistors, computer become compact, cheap &amp; consume less power. It is even faster than the first generation.</a:t>
            </a:r>
          </a:p>
        </p:txBody>
      </p:sp>
      <p:sp>
        <p:nvSpPr>
          <p:cNvPr id="1394" name="TextBox 1393">
            <a:extLst>
              <a:ext uri="{FF2B5EF4-FFF2-40B4-BE49-F238E27FC236}">
                <a16:creationId xmlns:a16="http://schemas.microsoft.com/office/drawing/2014/main" id="{959956B5-4DAD-47A3-8505-736253822945}"/>
              </a:ext>
            </a:extLst>
          </p:cNvPr>
          <p:cNvSpPr txBox="1"/>
          <p:nvPr/>
        </p:nvSpPr>
        <p:spPr>
          <a:xfrm flipH="1">
            <a:off x="121002" y="18746738"/>
            <a:ext cx="3090158" cy="58477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fontAlgn="base"/>
            <a:r>
              <a:rPr lang="en-US" sz="800" dirty="0">
                <a:solidFill>
                  <a:schemeClr val="bg1"/>
                </a:solidFill>
              </a:rPr>
              <a:t>The third generation of computers uses integrated circuits (IC) made with a huge number of transistors. With the use of IC, computers become more reliable, efficient &amp; smaller in size with increased power &amp; reduced production cost.</a:t>
            </a:r>
          </a:p>
        </p:txBody>
      </p:sp>
      <p:grpSp>
        <p:nvGrpSpPr>
          <p:cNvPr id="1395" name="Group 1394">
            <a:extLst>
              <a:ext uri="{FF2B5EF4-FFF2-40B4-BE49-F238E27FC236}">
                <a16:creationId xmlns:a16="http://schemas.microsoft.com/office/drawing/2014/main" id="{33594891-37BF-403E-BB48-932E12F205A6}"/>
              </a:ext>
            </a:extLst>
          </p:cNvPr>
          <p:cNvGrpSpPr/>
          <p:nvPr/>
        </p:nvGrpSpPr>
        <p:grpSpPr>
          <a:xfrm>
            <a:off x="4419862" y="18464412"/>
            <a:ext cx="3336499" cy="2516782"/>
            <a:chOff x="-164202" y="16262248"/>
            <a:chExt cx="3336499" cy="2516782"/>
          </a:xfrm>
        </p:grpSpPr>
        <p:grpSp>
          <p:nvGrpSpPr>
            <p:cNvPr id="1396" name="Group 1395">
              <a:extLst>
                <a:ext uri="{FF2B5EF4-FFF2-40B4-BE49-F238E27FC236}">
                  <a16:creationId xmlns:a16="http://schemas.microsoft.com/office/drawing/2014/main" id="{1D35D9DC-5E61-4FD4-B0F7-0140D7D676AD}"/>
                </a:ext>
              </a:extLst>
            </p:cNvPr>
            <p:cNvGrpSpPr/>
            <p:nvPr/>
          </p:nvGrpSpPr>
          <p:grpSpPr>
            <a:xfrm rot="10800000">
              <a:off x="-164202" y="16720857"/>
              <a:ext cx="1886028" cy="2058173"/>
              <a:chOff x="5155398" y="20009"/>
              <a:chExt cx="1886028" cy="2058173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398" name="Picture 1397">
                <a:extLst>
                  <a:ext uri="{FF2B5EF4-FFF2-40B4-BE49-F238E27FC236}">
                    <a16:creationId xmlns:a16="http://schemas.microsoft.com/office/drawing/2014/main" id="{ABC31299-8AB9-43A9-9B6C-60B7C9DF69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5281206" y="317962"/>
                <a:ext cx="1760220" cy="1760220"/>
              </a:xfrm>
              <a:prstGeom prst="rect">
                <a:avLst/>
              </a:prstGeom>
            </p:spPr>
          </p:pic>
          <p:pic>
            <p:nvPicPr>
              <p:cNvPr id="1399" name="Picture 1398">
                <a:extLst>
                  <a:ext uri="{FF2B5EF4-FFF2-40B4-BE49-F238E27FC236}">
                    <a16:creationId xmlns:a16="http://schemas.microsoft.com/office/drawing/2014/main" id="{9BA68F4D-AB3D-4200-9564-5C3C037625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H="1" flipV="1">
                <a:off x="5435883" y="-260476"/>
                <a:ext cx="878169" cy="1439139"/>
              </a:xfrm>
              <a:prstGeom prst="rect">
                <a:avLst/>
              </a:prstGeom>
            </p:spPr>
          </p:pic>
        </p:grpSp>
        <p:pic>
          <p:nvPicPr>
            <p:cNvPr id="1397" name="Picture 1396">
              <a:extLst>
                <a:ext uri="{FF2B5EF4-FFF2-40B4-BE49-F238E27FC236}">
                  <a16:creationId xmlns:a16="http://schemas.microsoft.com/office/drawing/2014/main" id="{B794EFCC-1C85-4EF0-93E1-A01DD149D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412077" y="16262248"/>
              <a:ext cx="1760220" cy="1760220"/>
            </a:xfrm>
            <a:prstGeom prst="rect">
              <a:avLst/>
            </a:prstGeom>
          </p:spPr>
        </p:pic>
      </p:grpSp>
      <p:sp>
        <p:nvSpPr>
          <p:cNvPr id="1400" name="TextBox 1399">
            <a:extLst>
              <a:ext uri="{FF2B5EF4-FFF2-40B4-BE49-F238E27FC236}">
                <a16:creationId xmlns:a16="http://schemas.microsoft.com/office/drawing/2014/main" id="{EB618F72-ACDF-4BBC-807A-2F46712282FE}"/>
              </a:ext>
            </a:extLst>
          </p:cNvPr>
          <p:cNvSpPr txBox="1"/>
          <p:nvPr/>
        </p:nvSpPr>
        <p:spPr>
          <a:xfrm flipH="1">
            <a:off x="3587821" y="22727989"/>
            <a:ext cx="2941287" cy="58477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fontAlgn="base"/>
            <a:r>
              <a:rPr lang="en-US" sz="800" dirty="0">
                <a:solidFill>
                  <a:schemeClr val="bg1"/>
                </a:solidFill>
              </a:rPr>
              <a:t>The fourth generation of computers used very large scale integrated (VLSI) circuits. A chip containing millions of transistors and other circuit elements. These chips are more compact, powerful, fast and affordable.</a:t>
            </a:r>
          </a:p>
        </p:txBody>
      </p:sp>
      <p:grpSp>
        <p:nvGrpSpPr>
          <p:cNvPr id="1401" name="Group 1400">
            <a:extLst>
              <a:ext uri="{FF2B5EF4-FFF2-40B4-BE49-F238E27FC236}">
                <a16:creationId xmlns:a16="http://schemas.microsoft.com/office/drawing/2014/main" id="{839EF4C1-FDA2-473B-BACF-D196AFA98C7B}"/>
              </a:ext>
            </a:extLst>
          </p:cNvPr>
          <p:cNvGrpSpPr/>
          <p:nvPr/>
        </p:nvGrpSpPr>
        <p:grpSpPr>
          <a:xfrm>
            <a:off x="3652822" y="21536207"/>
            <a:ext cx="3000527" cy="1121714"/>
            <a:chOff x="3684572" y="21574315"/>
            <a:chExt cx="3000527" cy="112171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1402" name="Group 1401">
              <a:extLst>
                <a:ext uri="{FF2B5EF4-FFF2-40B4-BE49-F238E27FC236}">
                  <a16:creationId xmlns:a16="http://schemas.microsoft.com/office/drawing/2014/main" id="{A61B608F-369E-4A18-8F94-8460A6D255D0}"/>
                </a:ext>
              </a:extLst>
            </p:cNvPr>
            <p:cNvGrpSpPr/>
            <p:nvPr/>
          </p:nvGrpSpPr>
          <p:grpSpPr>
            <a:xfrm>
              <a:off x="3937281" y="21574315"/>
              <a:ext cx="2747818" cy="1121715"/>
              <a:chOff x="3892266" y="2945265"/>
              <a:chExt cx="2747818" cy="1121715"/>
            </a:xfrm>
          </p:grpSpPr>
          <p:sp>
            <p:nvSpPr>
              <p:cNvPr id="1404" name="Rectangle: Rounded Corners 1403">
                <a:extLst>
                  <a:ext uri="{FF2B5EF4-FFF2-40B4-BE49-F238E27FC236}">
                    <a16:creationId xmlns:a16="http://schemas.microsoft.com/office/drawing/2014/main" id="{54908B93-E792-4936-8D1B-D6795A46126C}"/>
                  </a:ext>
                </a:extLst>
              </p:cNvPr>
              <p:cNvSpPr/>
              <p:nvPr/>
            </p:nvSpPr>
            <p:spPr>
              <a:xfrm>
                <a:off x="3974719" y="2974240"/>
                <a:ext cx="1695405" cy="426384"/>
              </a:xfrm>
              <a:prstGeom prst="roundRect">
                <a:avLst>
                  <a:gd name="adj" fmla="val 50000"/>
                </a:avLst>
              </a:prstGeom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sp>
            <p:nvSpPr>
              <p:cNvPr id="1405" name="Rectangle: Rounded Corners 1404">
                <a:extLst>
                  <a:ext uri="{FF2B5EF4-FFF2-40B4-BE49-F238E27FC236}">
                    <a16:creationId xmlns:a16="http://schemas.microsoft.com/office/drawing/2014/main" id="{9B64A737-79B7-420C-8727-BDF09B61C98F}"/>
                  </a:ext>
                </a:extLst>
              </p:cNvPr>
              <p:cNvSpPr/>
              <p:nvPr/>
            </p:nvSpPr>
            <p:spPr>
              <a:xfrm>
                <a:off x="3974718" y="3615957"/>
                <a:ext cx="1431822" cy="426384"/>
              </a:xfrm>
              <a:prstGeom prst="roundRect">
                <a:avLst>
                  <a:gd name="adj" fmla="val 50000"/>
                </a:avLst>
              </a:prstGeom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1406" name="Rectangle: Rounded Corners 1405">
                <a:extLst>
                  <a:ext uri="{FF2B5EF4-FFF2-40B4-BE49-F238E27FC236}">
                    <a16:creationId xmlns:a16="http://schemas.microsoft.com/office/drawing/2014/main" id="{8E580042-4ACE-4EC4-B522-A09E217016C5}"/>
                  </a:ext>
                </a:extLst>
              </p:cNvPr>
              <p:cNvSpPr/>
              <p:nvPr/>
            </p:nvSpPr>
            <p:spPr>
              <a:xfrm>
                <a:off x="3892266" y="3180814"/>
                <a:ext cx="2747818" cy="655205"/>
              </a:xfrm>
              <a:prstGeom prst="roundRect">
                <a:avLst>
                  <a:gd name="adj" fmla="val 50000"/>
                </a:avLst>
              </a:prstGeom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1407" name="TextBox 1406">
                <a:extLst>
                  <a:ext uri="{FF2B5EF4-FFF2-40B4-BE49-F238E27FC236}">
                    <a16:creationId xmlns:a16="http://schemas.microsoft.com/office/drawing/2014/main" id="{91813B0E-06F2-48B5-B50C-324410AA0200}"/>
                  </a:ext>
                </a:extLst>
              </p:cNvPr>
              <p:cNvSpPr txBox="1"/>
              <p:nvPr/>
            </p:nvSpPr>
            <p:spPr>
              <a:xfrm>
                <a:off x="4616450" y="2945265"/>
                <a:ext cx="1296560" cy="26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1" b="1" dirty="0">
                    <a:solidFill>
                      <a:schemeClr val="bg1"/>
                    </a:solidFill>
                  </a:rPr>
                  <a:t>IBM PC</a:t>
                </a:r>
                <a:endParaRPr lang="en-PH" sz="1101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08" name="TextBox 1407">
                <a:extLst>
                  <a:ext uri="{FF2B5EF4-FFF2-40B4-BE49-F238E27FC236}">
                    <a16:creationId xmlns:a16="http://schemas.microsoft.com/office/drawing/2014/main" id="{47C92369-A16F-421C-8CD8-6A3D76E24B87}"/>
                  </a:ext>
                </a:extLst>
              </p:cNvPr>
              <p:cNvSpPr txBox="1"/>
              <p:nvPr/>
            </p:nvSpPr>
            <p:spPr>
              <a:xfrm>
                <a:off x="4616450" y="3836019"/>
                <a:ext cx="421910" cy="230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H" sz="901" b="1" dirty="0">
                    <a:solidFill>
                      <a:schemeClr val="bg1"/>
                    </a:solidFill>
                  </a:rPr>
                  <a:t>1981</a:t>
                </a:r>
              </a:p>
            </p:txBody>
          </p:sp>
          <p:sp>
            <p:nvSpPr>
              <p:cNvPr id="1409" name="TextBox 1408">
                <a:extLst>
                  <a:ext uri="{FF2B5EF4-FFF2-40B4-BE49-F238E27FC236}">
                    <a16:creationId xmlns:a16="http://schemas.microsoft.com/office/drawing/2014/main" id="{94F339D4-BCC5-4E25-8770-0637B429AFE0}"/>
                  </a:ext>
                </a:extLst>
              </p:cNvPr>
              <p:cNvSpPr txBox="1"/>
              <p:nvPr/>
            </p:nvSpPr>
            <p:spPr>
              <a:xfrm>
                <a:off x="4689617" y="3192427"/>
                <a:ext cx="1927131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solidFill>
                      <a:schemeClr val="bg1"/>
                    </a:solidFill>
                  </a:rPr>
                  <a:t>It is the first computer released in the </a:t>
                </a:r>
              </a:p>
              <a:p>
                <a:r>
                  <a:rPr lang="en-US" sz="800" dirty="0">
                    <a:solidFill>
                      <a:schemeClr val="bg1"/>
                    </a:solidFill>
                  </a:rPr>
                  <a:t>IBM PC model. It became one of the </a:t>
                </a:r>
              </a:p>
              <a:p>
                <a:r>
                  <a:rPr lang="en-US" sz="800" dirty="0">
                    <a:solidFill>
                      <a:schemeClr val="bg1"/>
                    </a:solidFill>
                  </a:rPr>
                  <a:t>most popular computer design standards </a:t>
                </a:r>
              </a:p>
              <a:p>
                <a:r>
                  <a:rPr lang="en-US" sz="800" dirty="0">
                    <a:solidFill>
                      <a:schemeClr val="bg1"/>
                    </a:solidFill>
                  </a:rPr>
                  <a:t>in the world.</a:t>
                </a:r>
              </a:p>
            </p:txBody>
          </p:sp>
        </p:grpSp>
        <p:pic>
          <p:nvPicPr>
            <p:cNvPr id="1403" name="Picture 1402">
              <a:extLst>
                <a:ext uri="{FF2B5EF4-FFF2-40B4-BE49-F238E27FC236}">
                  <a16:creationId xmlns:a16="http://schemas.microsoft.com/office/drawing/2014/main" id="{88582E36-720E-4894-958C-D5D615282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38" r="16762" b="777"/>
            <a:stretch>
              <a:fillRect/>
            </a:stretch>
          </p:blipFill>
          <p:spPr>
            <a:xfrm flipH="1">
              <a:off x="3684572" y="21614068"/>
              <a:ext cx="1065600" cy="1057324"/>
            </a:xfrm>
            <a:custGeom>
              <a:avLst/>
              <a:gdLst>
                <a:gd name="connsiteX0" fmla="*/ 450704 w 1065600"/>
                <a:gd name="connsiteY0" fmla="*/ 0 h 1057324"/>
                <a:gd name="connsiteX1" fmla="*/ 614897 w 1065600"/>
                <a:gd name="connsiteY1" fmla="*/ 0 h 1057324"/>
                <a:gd name="connsiteX2" fmla="*/ 640178 w 1065600"/>
                <a:gd name="connsiteY2" fmla="*/ 2548 h 1057324"/>
                <a:gd name="connsiteX3" fmla="*/ 1065600 w 1065600"/>
                <a:gd name="connsiteY3" fmla="*/ 524524 h 1057324"/>
                <a:gd name="connsiteX4" fmla="*/ 532800 w 1065600"/>
                <a:gd name="connsiteY4" fmla="*/ 1057324 h 1057324"/>
                <a:gd name="connsiteX5" fmla="*/ 0 w 1065600"/>
                <a:gd name="connsiteY5" fmla="*/ 524524 h 1057324"/>
                <a:gd name="connsiteX6" fmla="*/ 425422 w 1065600"/>
                <a:gd name="connsiteY6" fmla="*/ 2548 h 1057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5600" h="1057324">
                  <a:moveTo>
                    <a:pt x="450704" y="0"/>
                  </a:moveTo>
                  <a:lnTo>
                    <a:pt x="614897" y="0"/>
                  </a:lnTo>
                  <a:lnTo>
                    <a:pt x="640178" y="2548"/>
                  </a:lnTo>
                  <a:cubicBezTo>
                    <a:pt x="882966" y="52230"/>
                    <a:pt x="1065600" y="267048"/>
                    <a:pt x="1065600" y="524524"/>
                  </a:cubicBezTo>
                  <a:cubicBezTo>
                    <a:pt x="1065600" y="818780"/>
                    <a:pt x="827057" y="1057324"/>
                    <a:pt x="532800" y="1057324"/>
                  </a:cubicBezTo>
                  <a:cubicBezTo>
                    <a:pt x="238543" y="1057324"/>
                    <a:pt x="0" y="818780"/>
                    <a:pt x="0" y="524524"/>
                  </a:cubicBezTo>
                  <a:cubicBezTo>
                    <a:pt x="0" y="267048"/>
                    <a:pt x="182635" y="52230"/>
                    <a:pt x="425422" y="2548"/>
                  </a:cubicBezTo>
                  <a:close/>
                </a:path>
              </a:pathLst>
            </a:custGeom>
            <a:ln w="28575">
              <a:solidFill>
                <a:schemeClr val="bg1"/>
              </a:solidFill>
            </a:ln>
          </p:spPr>
        </p:pic>
      </p:grpSp>
      <p:grpSp>
        <p:nvGrpSpPr>
          <p:cNvPr id="1410" name="Group 1409">
            <a:extLst>
              <a:ext uri="{FF2B5EF4-FFF2-40B4-BE49-F238E27FC236}">
                <a16:creationId xmlns:a16="http://schemas.microsoft.com/office/drawing/2014/main" id="{FBA69534-45C9-4D79-AB1E-AF3A3A92BB8D}"/>
              </a:ext>
            </a:extLst>
          </p:cNvPr>
          <p:cNvGrpSpPr/>
          <p:nvPr/>
        </p:nvGrpSpPr>
        <p:grpSpPr>
          <a:xfrm>
            <a:off x="-191463" y="13228382"/>
            <a:ext cx="2961324" cy="2058173"/>
            <a:chOff x="-191463" y="13266480"/>
            <a:chExt cx="2961324" cy="2058173"/>
          </a:xfrm>
        </p:grpSpPr>
        <p:pic>
          <p:nvPicPr>
            <p:cNvPr id="1411" name="Picture 1410">
              <a:extLst>
                <a:ext uri="{FF2B5EF4-FFF2-40B4-BE49-F238E27FC236}">
                  <a16:creationId xmlns:a16="http://schemas.microsoft.com/office/drawing/2014/main" id="{27AA1D6B-76AF-4D47-AA97-252D9170A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750577" y="13080448"/>
              <a:ext cx="772537" cy="1266031"/>
            </a:xfrm>
            <a:prstGeom prst="rect">
              <a:avLst/>
            </a:prstGeom>
          </p:spPr>
        </p:pic>
        <p:grpSp>
          <p:nvGrpSpPr>
            <p:cNvPr id="1412" name="Group 1411">
              <a:extLst>
                <a:ext uri="{FF2B5EF4-FFF2-40B4-BE49-F238E27FC236}">
                  <a16:creationId xmlns:a16="http://schemas.microsoft.com/office/drawing/2014/main" id="{3F227AE4-32B9-4DD4-9454-8AABAF427802}"/>
                </a:ext>
              </a:extLst>
            </p:cNvPr>
            <p:cNvGrpSpPr/>
            <p:nvPr/>
          </p:nvGrpSpPr>
          <p:grpSpPr>
            <a:xfrm flipH="1">
              <a:off x="-191463" y="13266480"/>
              <a:ext cx="1886028" cy="2058173"/>
              <a:chOff x="5155398" y="20009"/>
              <a:chExt cx="1886028" cy="2058173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413" name="Picture 1412">
                <a:extLst>
                  <a:ext uri="{FF2B5EF4-FFF2-40B4-BE49-F238E27FC236}">
                    <a16:creationId xmlns:a16="http://schemas.microsoft.com/office/drawing/2014/main" id="{1D75250B-D887-4AE2-80E5-472DD7AC8E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5281206" y="317962"/>
                <a:ext cx="1760220" cy="1760220"/>
              </a:xfrm>
              <a:prstGeom prst="rect">
                <a:avLst/>
              </a:prstGeom>
            </p:spPr>
          </p:pic>
          <p:pic>
            <p:nvPicPr>
              <p:cNvPr id="1414" name="Picture 1413">
                <a:extLst>
                  <a:ext uri="{FF2B5EF4-FFF2-40B4-BE49-F238E27FC236}">
                    <a16:creationId xmlns:a16="http://schemas.microsoft.com/office/drawing/2014/main" id="{D93FF188-5E68-4620-B188-EB7739BEC1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H="1" flipV="1">
                <a:off x="5435883" y="-260476"/>
                <a:ext cx="878169" cy="1439139"/>
              </a:xfrm>
              <a:prstGeom prst="rect">
                <a:avLst/>
              </a:prstGeom>
            </p:spPr>
          </p:pic>
        </p:grpSp>
      </p:grpSp>
      <p:cxnSp>
        <p:nvCxnSpPr>
          <p:cNvPr id="1415" name="Straight Arrow Connector 95">
            <a:extLst>
              <a:ext uri="{FF2B5EF4-FFF2-40B4-BE49-F238E27FC236}">
                <a16:creationId xmlns:a16="http://schemas.microsoft.com/office/drawing/2014/main" id="{659AB610-6FDA-4CAB-A8D2-66F5E8BD47D9}"/>
              </a:ext>
            </a:extLst>
          </p:cNvPr>
          <p:cNvCxnSpPr>
            <a:cxnSpLocks/>
            <a:stCxn id="1455" idx="2"/>
            <a:endCxn id="1516" idx="3"/>
          </p:cNvCxnSpPr>
          <p:nvPr/>
        </p:nvCxnSpPr>
        <p:spPr>
          <a:xfrm rot="5400000">
            <a:off x="-1355304" y="5735389"/>
            <a:ext cx="8218214" cy="1351563"/>
          </a:xfrm>
          <a:prstGeom prst="bentConnector2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6" name="Straight Arrow Connector 95">
            <a:extLst>
              <a:ext uri="{FF2B5EF4-FFF2-40B4-BE49-F238E27FC236}">
                <a16:creationId xmlns:a16="http://schemas.microsoft.com/office/drawing/2014/main" id="{CBDBCE4C-A49F-4B7C-AF8F-39EE737DFD78}"/>
              </a:ext>
            </a:extLst>
          </p:cNvPr>
          <p:cNvCxnSpPr>
            <a:cxnSpLocks/>
            <a:stCxn id="1455" idx="2"/>
            <a:endCxn id="1495" idx="1"/>
          </p:cNvCxnSpPr>
          <p:nvPr/>
        </p:nvCxnSpPr>
        <p:spPr>
          <a:xfrm rot="16200000" flipH="1">
            <a:off x="323639" y="5408009"/>
            <a:ext cx="7460462" cy="1248572"/>
          </a:xfrm>
          <a:prstGeom prst="bentConnector2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7" name="Straight Arrow Connector 95">
            <a:extLst>
              <a:ext uri="{FF2B5EF4-FFF2-40B4-BE49-F238E27FC236}">
                <a16:creationId xmlns:a16="http://schemas.microsoft.com/office/drawing/2014/main" id="{4F8D501C-F1BE-4523-88FB-610BC5A3586C}"/>
              </a:ext>
            </a:extLst>
          </p:cNvPr>
          <p:cNvCxnSpPr>
            <a:cxnSpLocks/>
            <a:stCxn id="1455" idx="2"/>
            <a:endCxn id="1537" idx="1"/>
          </p:cNvCxnSpPr>
          <p:nvPr/>
        </p:nvCxnSpPr>
        <p:spPr>
          <a:xfrm rot="5400000">
            <a:off x="-2028012" y="6403268"/>
            <a:ext cx="9558800" cy="1356393"/>
          </a:xfrm>
          <a:prstGeom prst="bentConnector2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8" name="Straight Arrow Connector 95">
            <a:extLst>
              <a:ext uri="{FF2B5EF4-FFF2-40B4-BE49-F238E27FC236}">
                <a16:creationId xmlns:a16="http://schemas.microsoft.com/office/drawing/2014/main" id="{4E03B125-2283-45C3-9923-9AC38EE5581A}"/>
              </a:ext>
            </a:extLst>
          </p:cNvPr>
          <p:cNvCxnSpPr>
            <a:cxnSpLocks/>
            <a:stCxn id="1455" idx="2"/>
            <a:endCxn id="1529" idx="1"/>
          </p:cNvCxnSpPr>
          <p:nvPr/>
        </p:nvCxnSpPr>
        <p:spPr>
          <a:xfrm rot="16200000" flipH="1">
            <a:off x="-398938" y="6130586"/>
            <a:ext cx="8905617" cy="1248572"/>
          </a:xfrm>
          <a:prstGeom prst="bentConnector2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9" name="Straight Arrow Connector 95">
            <a:extLst>
              <a:ext uri="{FF2B5EF4-FFF2-40B4-BE49-F238E27FC236}">
                <a16:creationId xmlns:a16="http://schemas.microsoft.com/office/drawing/2014/main" id="{BCD83CB6-6671-469F-BC0B-53EE57DE4E8A}"/>
              </a:ext>
            </a:extLst>
          </p:cNvPr>
          <p:cNvCxnSpPr>
            <a:cxnSpLocks/>
            <a:stCxn id="1456" idx="2"/>
            <a:endCxn id="1555" idx="1"/>
          </p:cNvCxnSpPr>
          <p:nvPr/>
        </p:nvCxnSpPr>
        <p:spPr>
          <a:xfrm rot="16200000" flipH="1">
            <a:off x="-1072379" y="6782374"/>
            <a:ext cx="10264597" cy="1261836"/>
          </a:xfrm>
          <a:prstGeom prst="bentConnector2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0" name="Group 1419">
            <a:extLst>
              <a:ext uri="{FF2B5EF4-FFF2-40B4-BE49-F238E27FC236}">
                <a16:creationId xmlns:a16="http://schemas.microsoft.com/office/drawing/2014/main" id="{878730CF-62B4-480C-B96B-BEAE77468E73}"/>
              </a:ext>
            </a:extLst>
          </p:cNvPr>
          <p:cNvGrpSpPr/>
          <p:nvPr/>
        </p:nvGrpSpPr>
        <p:grpSpPr>
          <a:xfrm>
            <a:off x="-164201" y="16224148"/>
            <a:ext cx="3336499" cy="2516782"/>
            <a:chOff x="-164202" y="16262248"/>
            <a:chExt cx="3336499" cy="2516782"/>
          </a:xfrm>
        </p:grpSpPr>
        <p:grpSp>
          <p:nvGrpSpPr>
            <p:cNvPr id="1421" name="Group 1420">
              <a:extLst>
                <a:ext uri="{FF2B5EF4-FFF2-40B4-BE49-F238E27FC236}">
                  <a16:creationId xmlns:a16="http://schemas.microsoft.com/office/drawing/2014/main" id="{3270A437-752A-48D0-840E-51CDA278371D}"/>
                </a:ext>
              </a:extLst>
            </p:cNvPr>
            <p:cNvGrpSpPr/>
            <p:nvPr/>
          </p:nvGrpSpPr>
          <p:grpSpPr>
            <a:xfrm rot="10800000">
              <a:off x="-164202" y="16720857"/>
              <a:ext cx="1886028" cy="2058173"/>
              <a:chOff x="5155398" y="20009"/>
              <a:chExt cx="1886028" cy="2058173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423" name="Picture 1422">
                <a:extLst>
                  <a:ext uri="{FF2B5EF4-FFF2-40B4-BE49-F238E27FC236}">
                    <a16:creationId xmlns:a16="http://schemas.microsoft.com/office/drawing/2014/main" id="{8DD5E2D9-DD0F-4858-8BBF-2E9817B7B0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5281206" y="317962"/>
                <a:ext cx="1760220" cy="1760220"/>
              </a:xfrm>
              <a:prstGeom prst="rect">
                <a:avLst/>
              </a:prstGeom>
            </p:spPr>
          </p:pic>
          <p:pic>
            <p:nvPicPr>
              <p:cNvPr id="1424" name="Picture 1423">
                <a:extLst>
                  <a:ext uri="{FF2B5EF4-FFF2-40B4-BE49-F238E27FC236}">
                    <a16:creationId xmlns:a16="http://schemas.microsoft.com/office/drawing/2014/main" id="{29E69875-8AD5-42F3-BE99-E6D3BF5A2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 flipH="1" flipV="1">
                <a:off x="5435883" y="-260476"/>
                <a:ext cx="878169" cy="1439139"/>
              </a:xfrm>
              <a:prstGeom prst="rect">
                <a:avLst/>
              </a:prstGeom>
            </p:spPr>
          </p:pic>
        </p:grpSp>
        <p:pic>
          <p:nvPicPr>
            <p:cNvPr id="1422" name="Picture 1421">
              <a:extLst>
                <a:ext uri="{FF2B5EF4-FFF2-40B4-BE49-F238E27FC236}">
                  <a16:creationId xmlns:a16="http://schemas.microsoft.com/office/drawing/2014/main" id="{072F4A08-1D22-4F06-9525-13A8047EC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412077" y="16262248"/>
              <a:ext cx="1760220" cy="1760220"/>
            </a:xfrm>
            <a:prstGeom prst="rect">
              <a:avLst/>
            </a:prstGeom>
          </p:spPr>
        </p:pic>
      </p:grpSp>
      <p:cxnSp>
        <p:nvCxnSpPr>
          <p:cNvPr id="1425" name="Straight Arrow Connector 95">
            <a:extLst>
              <a:ext uri="{FF2B5EF4-FFF2-40B4-BE49-F238E27FC236}">
                <a16:creationId xmlns:a16="http://schemas.microsoft.com/office/drawing/2014/main" id="{BC46D8FE-E508-40D7-ACFA-5CA0DDE934F6}"/>
              </a:ext>
            </a:extLst>
          </p:cNvPr>
          <p:cNvCxnSpPr>
            <a:cxnSpLocks/>
            <a:stCxn id="1456" idx="2"/>
            <a:endCxn id="1437" idx="3"/>
          </p:cNvCxnSpPr>
          <p:nvPr/>
        </p:nvCxnSpPr>
        <p:spPr>
          <a:xfrm rot="5400000">
            <a:off x="-3385826" y="7762419"/>
            <a:ext cx="12296253" cy="1333402"/>
          </a:xfrm>
          <a:prstGeom prst="bentConnector2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6" name="Straight Arrow Connector 95">
            <a:extLst>
              <a:ext uri="{FF2B5EF4-FFF2-40B4-BE49-F238E27FC236}">
                <a16:creationId xmlns:a16="http://schemas.microsoft.com/office/drawing/2014/main" id="{EDA54E82-CBB4-4703-B65B-633A090B12C5}"/>
              </a:ext>
            </a:extLst>
          </p:cNvPr>
          <p:cNvCxnSpPr>
            <a:cxnSpLocks/>
            <a:stCxn id="1456" idx="2"/>
            <a:endCxn id="1446" idx="6"/>
          </p:cNvCxnSpPr>
          <p:nvPr/>
        </p:nvCxnSpPr>
        <p:spPr>
          <a:xfrm rot="5400000">
            <a:off x="-4066628" y="8447081"/>
            <a:ext cx="13661716" cy="1329543"/>
          </a:xfrm>
          <a:prstGeom prst="bentConnector2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7" name="Straight Arrow Connector 95">
            <a:extLst>
              <a:ext uri="{FF2B5EF4-FFF2-40B4-BE49-F238E27FC236}">
                <a16:creationId xmlns:a16="http://schemas.microsoft.com/office/drawing/2014/main" id="{372EF4D1-626E-4CE9-956A-817FA13B4388}"/>
              </a:ext>
            </a:extLst>
          </p:cNvPr>
          <p:cNvCxnSpPr>
            <a:cxnSpLocks/>
            <a:stCxn id="1455" idx="2"/>
            <a:endCxn id="1474" idx="1"/>
          </p:cNvCxnSpPr>
          <p:nvPr/>
        </p:nvCxnSpPr>
        <p:spPr>
          <a:xfrm rot="16200000" flipH="1">
            <a:off x="-2448364" y="8180012"/>
            <a:ext cx="12997000" cy="1241104"/>
          </a:xfrm>
          <a:prstGeom prst="bentConnector2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8" name="Straight Arrow Connector 95">
            <a:extLst>
              <a:ext uri="{FF2B5EF4-FFF2-40B4-BE49-F238E27FC236}">
                <a16:creationId xmlns:a16="http://schemas.microsoft.com/office/drawing/2014/main" id="{C8794800-F9B1-4F18-BDED-CB4C8F52DBE2}"/>
              </a:ext>
            </a:extLst>
          </p:cNvPr>
          <p:cNvCxnSpPr>
            <a:cxnSpLocks/>
            <a:stCxn id="1456" idx="2"/>
            <a:endCxn id="1548" idx="1"/>
          </p:cNvCxnSpPr>
          <p:nvPr/>
        </p:nvCxnSpPr>
        <p:spPr>
          <a:xfrm rot="16200000" flipH="1">
            <a:off x="-4173116" y="9883111"/>
            <a:ext cx="16497689" cy="1293454"/>
          </a:xfrm>
          <a:prstGeom prst="bentConnector2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9" name="Straight Arrow Connector 95">
            <a:extLst>
              <a:ext uri="{FF2B5EF4-FFF2-40B4-BE49-F238E27FC236}">
                <a16:creationId xmlns:a16="http://schemas.microsoft.com/office/drawing/2014/main" id="{F11752B2-855A-43ED-A4C8-25CE3C7A183F}"/>
              </a:ext>
            </a:extLst>
          </p:cNvPr>
          <p:cNvCxnSpPr>
            <a:cxnSpLocks/>
            <a:stCxn id="1456" idx="2"/>
            <a:endCxn id="1483" idx="1"/>
          </p:cNvCxnSpPr>
          <p:nvPr/>
        </p:nvCxnSpPr>
        <p:spPr>
          <a:xfrm rot="5400000">
            <a:off x="-5123569" y="9528994"/>
            <a:ext cx="15800570" cy="1304571"/>
          </a:xfrm>
          <a:prstGeom prst="bentConnector2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0" name="Straight Arrow Connector 95">
            <a:extLst>
              <a:ext uri="{FF2B5EF4-FFF2-40B4-BE49-F238E27FC236}">
                <a16:creationId xmlns:a16="http://schemas.microsoft.com/office/drawing/2014/main" id="{55A4A899-CAC8-4AA4-8997-DCA582BF7130}"/>
              </a:ext>
            </a:extLst>
          </p:cNvPr>
          <p:cNvCxnSpPr>
            <a:cxnSpLocks/>
            <a:stCxn id="1456" idx="2"/>
            <a:endCxn id="1509" idx="1"/>
          </p:cNvCxnSpPr>
          <p:nvPr/>
        </p:nvCxnSpPr>
        <p:spPr>
          <a:xfrm rot="16200000" flipH="1">
            <a:off x="-5198148" y="10908143"/>
            <a:ext cx="18520645" cy="1266346"/>
          </a:xfrm>
          <a:prstGeom prst="bentConnector2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1" name="Straight Arrow Connector 95">
            <a:extLst>
              <a:ext uri="{FF2B5EF4-FFF2-40B4-BE49-F238E27FC236}">
                <a16:creationId xmlns:a16="http://schemas.microsoft.com/office/drawing/2014/main" id="{1FA26235-FB12-4B9B-8275-9E011B7D4B02}"/>
              </a:ext>
            </a:extLst>
          </p:cNvPr>
          <p:cNvCxnSpPr>
            <a:cxnSpLocks/>
            <a:stCxn id="1456" idx="2"/>
            <a:endCxn id="1570" idx="1"/>
          </p:cNvCxnSpPr>
          <p:nvPr/>
        </p:nvCxnSpPr>
        <p:spPr>
          <a:xfrm rot="5400000">
            <a:off x="-6773222" y="11222945"/>
            <a:ext cx="19144174" cy="1260273"/>
          </a:xfrm>
          <a:prstGeom prst="bentConnector2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2" name="Straight Arrow Connector 95">
            <a:extLst>
              <a:ext uri="{FF2B5EF4-FFF2-40B4-BE49-F238E27FC236}">
                <a16:creationId xmlns:a16="http://schemas.microsoft.com/office/drawing/2014/main" id="{99C1DADC-0804-4406-A9A0-06A37384AD5D}"/>
              </a:ext>
            </a:extLst>
          </p:cNvPr>
          <p:cNvCxnSpPr>
            <a:cxnSpLocks/>
            <a:stCxn id="1456" idx="2"/>
            <a:endCxn id="1611" idx="1"/>
          </p:cNvCxnSpPr>
          <p:nvPr/>
        </p:nvCxnSpPr>
        <p:spPr>
          <a:xfrm rot="5400000">
            <a:off x="-7453865" y="11853484"/>
            <a:ext cx="20455356" cy="1310377"/>
          </a:xfrm>
          <a:prstGeom prst="bentConnector2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3" name="Straight Arrow Connector 95">
            <a:extLst>
              <a:ext uri="{FF2B5EF4-FFF2-40B4-BE49-F238E27FC236}">
                <a16:creationId xmlns:a16="http://schemas.microsoft.com/office/drawing/2014/main" id="{0558DB38-7067-4756-B810-707E8B583D45}"/>
              </a:ext>
            </a:extLst>
          </p:cNvPr>
          <p:cNvCxnSpPr>
            <a:cxnSpLocks/>
            <a:stCxn id="1456" idx="2"/>
            <a:endCxn id="1403" idx="5"/>
          </p:cNvCxnSpPr>
          <p:nvPr/>
        </p:nvCxnSpPr>
        <p:spPr>
          <a:xfrm rot="16200000" flipH="1">
            <a:off x="-5836034" y="11546028"/>
            <a:ext cx="19819490" cy="1289421"/>
          </a:xfrm>
          <a:prstGeom prst="bentConnector2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4" name="Picture 1433">
            <a:extLst>
              <a:ext uri="{FF2B5EF4-FFF2-40B4-BE49-F238E27FC236}">
                <a16:creationId xmlns:a16="http://schemas.microsoft.com/office/drawing/2014/main" id="{C2AACB33-6E93-4067-A260-0C8CFC467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73521" y="9231249"/>
            <a:ext cx="1760220" cy="1760220"/>
          </a:xfrm>
          <a:prstGeom prst="rect">
            <a:avLst/>
          </a:prstGeom>
        </p:spPr>
      </p:pic>
      <p:grpSp>
        <p:nvGrpSpPr>
          <p:cNvPr id="1435" name="Group 1434">
            <a:extLst>
              <a:ext uri="{FF2B5EF4-FFF2-40B4-BE49-F238E27FC236}">
                <a16:creationId xmlns:a16="http://schemas.microsoft.com/office/drawing/2014/main" id="{10AC4482-35F2-4C6D-AF29-EDF2E78A2127}"/>
              </a:ext>
            </a:extLst>
          </p:cNvPr>
          <p:cNvGrpSpPr/>
          <p:nvPr/>
        </p:nvGrpSpPr>
        <p:grpSpPr>
          <a:xfrm>
            <a:off x="145132" y="14018448"/>
            <a:ext cx="3016067" cy="1121714"/>
            <a:chOff x="264498" y="8815984"/>
            <a:chExt cx="3016067" cy="112171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1436" name="Group 1435">
              <a:extLst>
                <a:ext uri="{FF2B5EF4-FFF2-40B4-BE49-F238E27FC236}">
                  <a16:creationId xmlns:a16="http://schemas.microsoft.com/office/drawing/2014/main" id="{2D8240CC-3AF9-4FCF-B9E7-2039B4BA4567}"/>
                </a:ext>
              </a:extLst>
            </p:cNvPr>
            <p:cNvGrpSpPr/>
            <p:nvPr/>
          </p:nvGrpSpPr>
          <p:grpSpPr>
            <a:xfrm flipH="1">
              <a:off x="264498" y="8815984"/>
              <a:ext cx="2747818" cy="1121715"/>
              <a:chOff x="3892266" y="2945265"/>
              <a:chExt cx="2747818" cy="1121715"/>
            </a:xfrm>
          </p:grpSpPr>
          <p:sp>
            <p:nvSpPr>
              <p:cNvPr id="1438" name="Rectangle: Rounded Corners 1437">
                <a:extLst>
                  <a:ext uri="{FF2B5EF4-FFF2-40B4-BE49-F238E27FC236}">
                    <a16:creationId xmlns:a16="http://schemas.microsoft.com/office/drawing/2014/main" id="{E4124728-8A4A-4380-955F-A5B9CBC64FC3}"/>
                  </a:ext>
                </a:extLst>
              </p:cNvPr>
              <p:cNvSpPr/>
              <p:nvPr/>
            </p:nvSpPr>
            <p:spPr>
              <a:xfrm>
                <a:off x="3974719" y="2974240"/>
                <a:ext cx="1645978" cy="426384"/>
              </a:xfrm>
              <a:prstGeom prst="roundRect">
                <a:avLst>
                  <a:gd name="adj" fmla="val 50000"/>
                </a:avLst>
              </a:prstGeom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sp>
            <p:nvSpPr>
              <p:cNvPr id="1439" name="Rectangle: Rounded Corners 1438">
                <a:extLst>
                  <a:ext uri="{FF2B5EF4-FFF2-40B4-BE49-F238E27FC236}">
                    <a16:creationId xmlns:a16="http://schemas.microsoft.com/office/drawing/2014/main" id="{3F379305-A90F-4C81-B4CE-A3DBAB740F8D}"/>
                  </a:ext>
                </a:extLst>
              </p:cNvPr>
              <p:cNvSpPr/>
              <p:nvPr/>
            </p:nvSpPr>
            <p:spPr>
              <a:xfrm>
                <a:off x="3974718" y="3615957"/>
                <a:ext cx="1431822" cy="426384"/>
              </a:xfrm>
              <a:prstGeom prst="roundRect">
                <a:avLst>
                  <a:gd name="adj" fmla="val 50000"/>
                </a:avLst>
              </a:prstGeom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1440" name="Rectangle: Rounded Corners 1439">
                <a:extLst>
                  <a:ext uri="{FF2B5EF4-FFF2-40B4-BE49-F238E27FC236}">
                    <a16:creationId xmlns:a16="http://schemas.microsoft.com/office/drawing/2014/main" id="{685811E4-3B58-4C3B-8A44-318FCEF5A0EA}"/>
                  </a:ext>
                </a:extLst>
              </p:cNvPr>
              <p:cNvSpPr/>
              <p:nvPr/>
            </p:nvSpPr>
            <p:spPr>
              <a:xfrm>
                <a:off x="3892266" y="3180814"/>
                <a:ext cx="2747818" cy="655205"/>
              </a:xfrm>
              <a:prstGeom prst="roundRect">
                <a:avLst>
                  <a:gd name="adj" fmla="val 50000"/>
                </a:avLst>
              </a:prstGeom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1441" name="TextBox 1440">
                <a:extLst>
                  <a:ext uri="{FF2B5EF4-FFF2-40B4-BE49-F238E27FC236}">
                    <a16:creationId xmlns:a16="http://schemas.microsoft.com/office/drawing/2014/main" id="{5EE02974-60A6-4939-A9E8-3EAF7F9CAFF7}"/>
                  </a:ext>
                </a:extLst>
              </p:cNvPr>
              <p:cNvSpPr txBox="1"/>
              <p:nvPr/>
            </p:nvSpPr>
            <p:spPr>
              <a:xfrm>
                <a:off x="4616450" y="2945265"/>
                <a:ext cx="1064798" cy="26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1" b="1" dirty="0">
                    <a:solidFill>
                      <a:schemeClr val="bg1"/>
                    </a:solidFill>
                  </a:rPr>
                  <a:t>IBM 1620</a:t>
                </a:r>
                <a:endParaRPr lang="en-PH" sz="1101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42" name="TextBox 1441">
                <a:extLst>
                  <a:ext uri="{FF2B5EF4-FFF2-40B4-BE49-F238E27FC236}">
                    <a16:creationId xmlns:a16="http://schemas.microsoft.com/office/drawing/2014/main" id="{619AA539-B8DF-4EDF-9368-2C8FF86C6857}"/>
                  </a:ext>
                </a:extLst>
              </p:cNvPr>
              <p:cNvSpPr txBox="1"/>
              <p:nvPr/>
            </p:nvSpPr>
            <p:spPr>
              <a:xfrm>
                <a:off x="4616450" y="3836019"/>
                <a:ext cx="421910" cy="230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PH" sz="901" b="1" dirty="0">
                    <a:solidFill>
                      <a:schemeClr val="bg1"/>
                    </a:solidFill>
                  </a:rPr>
                  <a:t>1959</a:t>
                </a:r>
              </a:p>
            </p:txBody>
          </p:sp>
          <p:sp>
            <p:nvSpPr>
              <p:cNvPr id="1443" name="TextBox 1442">
                <a:extLst>
                  <a:ext uri="{FF2B5EF4-FFF2-40B4-BE49-F238E27FC236}">
                    <a16:creationId xmlns:a16="http://schemas.microsoft.com/office/drawing/2014/main" id="{BED1B495-AECF-4362-991D-4F7B301D246B}"/>
                  </a:ext>
                </a:extLst>
              </p:cNvPr>
              <p:cNvSpPr txBox="1"/>
              <p:nvPr/>
            </p:nvSpPr>
            <p:spPr>
              <a:xfrm>
                <a:off x="4664589" y="3215861"/>
                <a:ext cx="1973617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800" dirty="0">
                    <a:solidFill>
                      <a:schemeClr val="bg1"/>
                    </a:solidFill>
                  </a:rPr>
                  <a:t>It is a general-purpose, stored-program </a:t>
                </a:r>
              </a:p>
              <a:p>
                <a:pPr algn="r"/>
                <a:r>
                  <a:rPr lang="en-US" sz="800" dirty="0">
                    <a:solidFill>
                      <a:schemeClr val="bg1"/>
                    </a:solidFill>
                  </a:rPr>
                  <a:t>data processing system for research, small </a:t>
                </a:r>
              </a:p>
              <a:p>
                <a:pPr algn="r"/>
                <a:r>
                  <a:rPr lang="en-US" sz="800" dirty="0">
                    <a:solidFill>
                      <a:schemeClr val="bg1"/>
                    </a:solidFill>
                  </a:rPr>
                  <a:t>businesses, &amp; engineering departments </a:t>
                </a:r>
              </a:p>
              <a:p>
                <a:pPr algn="r"/>
                <a:r>
                  <a:rPr lang="en-US" sz="800" dirty="0">
                    <a:solidFill>
                      <a:schemeClr val="bg1"/>
                    </a:solidFill>
                  </a:rPr>
                  <a:t>of large companies, &amp; schools. </a:t>
                </a:r>
              </a:p>
            </p:txBody>
          </p:sp>
        </p:grpSp>
        <p:pic>
          <p:nvPicPr>
            <p:cNvPr id="1437" name="Picture 1436">
              <a:extLst>
                <a:ext uri="{FF2B5EF4-FFF2-40B4-BE49-F238E27FC236}">
                  <a16:creationId xmlns:a16="http://schemas.microsoft.com/office/drawing/2014/main" id="{D47FFB1F-A0F1-4DF2-A4D0-BCB2D5139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24" t="1015" r="24093" b="2866"/>
            <a:stretch>
              <a:fillRect/>
            </a:stretch>
          </p:blipFill>
          <p:spPr>
            <a:xfrm>
              <a:off x="2214965" y="8841983"/>
              <a:ext cx="1065600" cy="1065600"/>
            </a:xfrm>
            <a:custGeom>
              <a:avLst/>
              <a:gdLst>
                <a:gd name="connsiteX0" fmla="*/ 532800 w 1065600"/>
                <a:gd name="connsiteY0" fmla="*/ 0 h 1065600"/>
                <a:gd name="connsiteX1" fmla="*/ 1065600 w 1065600"/>
                <a:gd name="connsiteY1" fmla="*/ 532800 h 1065600"/>
                <a:gd name="connsiteX2" fmla="*/ 532800 w 1065600"/>
                <a:gd name="connsiteY2" fmla="*/ 1065600 h 1065600"/>
                <a:gd name="connsiteX3" fmla="*/ 0 w 1065600"/>
                <a:gd name="connsiteY3" fmla="*/ 532800 h 1065600"/>
                <a:gd name="connsiteX4" fmla="*/ 532800 w 1065600"/>
                <a:gd name="connsiteY4" fmla="*/ 0 h 106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5600" h="1065600">
                  <a:moveTo>
                    <a:pt x="532800" y="0"/>
                  </a:moveTo>
                  <a:cubicBezTo>
                    <a:pt x="827057" y="0"/>
                    <a:pt x="1065600" y="238543"/>
                    <a:pt x="1065600" y="532800"/>
                  </a:cubicBezTo>
                  <a:cubicBezTo>
                    <a:pt x="1065600" y="827057"/>
                    <a:pt x="827057" y="1065600"/>
                    <a:pt x="532800" y="1065600"/>
                  </a:cubicBezTo>
                  <a:cubicBezTo>
                    <a:pt x="238543" y="1065600"/>
                    <a:pt x="0" y="827057"/>
                    <a:pt x="0" y="532800"/>
                  </a:cubicBezTo>
                  <a:cubicBezTo>
                    <a:pt x="0" y="238543"/>
                    <a:pt x="238543" y="0"/>
                    <a:pt x="532800" y="0"/>
                  </a:cubicBezTo>
                  <a:close/>
                </a:path>
              </a:pathLst>
            </a:custGeom>
            <a:ln w="28575">
              <a:solidFill>
                <a:schemeClr val="bg1"/>
              </a:solidFill>
            </a:ln>
          </p:spPr>
        </p:pic>
      </p:grpSp>
      <p:grpSp>
        <p:nvGrpSpPr>
          <p:cNvPr id="1444" name="Group 1443">
            <a:extLst>
              <a:ext uri="{FF2B5EF4-FFF2-40B4-BE49-F238E27FC236}">
                <a16:creationId xmlns:a16="http://schemas.microsoft.com/office/drawing/2014/main" id="{5AC5C8CD-8E32-47FF-A21B-F2D9EC8C3540}"/>
              </a:ext>
            </a:extLst>
          </p:cNvPr>
          <p:cNvGrpSpPr/>
          <p:nvPr/>
        </p:nvGrpSpPr>
        <p:grpSpPr>
          <a:xfrm>
            <a:off x="110188" y="15383912"/>
            <a:ext cx="3054870" cy="1121714"/>
            <a:chOff x="229555" y="10181448"/>
            <a:chExt cx="3054870" cy="112171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1445" name="Group 1444">
              <a:extLst>
                <a:ext uri="{FF2B5EF4-FFF2-40B4-BE49-F238E27FC236}">
                  <a16:creationId xmlns:a16="http://schemas.microsoft.com/office/drawing/2014/main" id="{07CAC291-00A1-4998-86B7-E428FA10E682}"/>
                </a:ext>
              </a:extLst>
            </p:cNvPr>
            <p:cNvGrpSpPr/>
            <p:nvPr/>
          </p:nvGrpSpPr>
          <p:grpSpPr>
            <a:xfrm flipH="1">
              <a:off x="229555" y="10181448"/>
              <a:ext cx="2786621" cy="1121715"/>
              <a:chOff x="3892266" y="2945265"/>
              <a:chExt cx="2786621" cy="1121715"/>
            </a:xfrm>
          </p:grpSpPr>
          <p:sp>
            <p:nvSpPr>
              <p:cNvPr id="1447" name="Rectangle: Rounded Corners 1446">
                <a:extLst>
                  <a:ext uri="{FF2B5EF4-FFF2-40B4-BE49-F238E27FC236}">
                    <a16:creationId xmlns:a16="http://schemas.microsoft.com/office/drawing/2014/main" id="{0B2A1AE1-F491-47DE-A553-46135B872FF8}"/>
                  </a:ext>
                </a:extLst>
              </p:cNvPr>
              <p:cNvSpPr/>
              <p:nvPr/>
            </p:nvSpPr>
            <p:spPr>
              <a:xfrm>
                <a:off x="3974719" y="2974240"/>
                <a:ext cx="1738371" cy="426384"/>
              </a:xfrm>
              <a:prstGeom prst="roundRect">
                <a:avLst>
                  <a:gd name="adj" fmla="val 50000"/>
                </a:avLst>
              </a:prstGeom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sp>
            <p:nvSpPr>
              <p:cNvPr id="1448" name="Rectangle: Rounded Corners 1447">
                <a:extLst>
                  <a:ext uri="{FF2B5EF4-FFF2-40B4-BE49-F238E27FC236}">
                    <a16:creationId xmlns:a16="http://schemas.microsoft.com/office/drawing/2014/main" id="{B8A3C5F8-371C-4138-94C3-3F03EF57D33F}"/>
                  </a:ext>
                </a:extLst>
              </p:cNvPr>
              <p:cNvSpPr/>
              <p:nvPr/>
            </p:nvSpPr>
            <p:spPr>
              <a:xfrm>
                <a:off x="3974718" y="3615957"/>
                <a:ext cx="1431822" cy="426384"/>
              </a:xfrm>
              <a:prstGeom prst="roundRect">
                <a:avLst>
                  <a:gd name="adj" fmla="val 50000"/>
                </a:avLst>
              </a:prstGeom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1449" name="Rectangle: Rounded Corners 1448">
                <a:extLst>
                  <a:ext uri="{FF2B5EF4-FFF2-40B4-BE49-F238E27FC236}">
                    <a16:creationId xmlns:a16="http://schemas.microsoft.com/office/drawing/2014/main" id="{D828E360-C459-4E18-949F-0110E959EF45}"/>
                  </a:ext>
                </a:extLst>
              </p:cNvPr>
              <p:cNvSpPr/>
              <p:nvPr/>
            </p:nvSpPr>
            <p:spPr>
              <a:xfrm>
                <a:off x="3892266" y="3180814"/>
                <a:ext cx="2747818" cy="655205"/>
              </a:xfrm>
              <a:prstGeom prst="roundRect">
                <a:avLst>
                  <a:gd name="adj" fmla="val 50000"/>
                </a:avLst>
              </a:prstGeom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1450" name="TextBox 1449">
                <a:extLst>
                  <a:ext uri="{FF2B5EF4-FFF2-40B4-BE49-F238E27FC236}">
                    <a16:creationId xmlns:a16="http://schemas.microsoft.com/office/drawing/2014/main" id="{B894C7CE-6B7C-4885-8891-72C36231237A}"/>
                  </a:ext>
                </a:extLst>
              </p:cNvPr>
              <p:cNvSpPr txBox="1"/>
              <p:nvPr/>
            </p:nvSpPr>
            <p:spPr>
              <a:xfrm>
                <a:off x="4616450" y="2945265"/>
                <a:ext cx="1064798" cy="26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1" b="1" dirty="0">
                    <a:solidFill>
                      <a:schemeClr val="bg1"/>
                    </a:solidFill>
                  </a:rPr>
                  <a:t>IBM 7090</a:t>
                </a:r>
                <a:endParaRPr lang="en-PH" sz="1101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51" name="TextBox 1450">
                <a:extLst>
                  <a:ext uri="{FF2B5EF4-FFF2-40B4-BE49-F238E27FC236}">
                    <a16:creationId xmlns:a16="http://schemas.microsoft.com/office/drawing/2014/main" id="{D7329733-6359-42E8-BF03-B185A7FE2CC6}"/>
                  </a:ext>
                </a:extLst>
              </p:cNvPr>
              <p:cNvSpPr txBox="1"/>
              <p:nvPr/>
            </p:nvSpPr>
            <p:spPr>
              <a:xfrm>
                <a:off x="4616450" y="3836019"/>
                <a:ext cx="421910" cy="230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PH" sz="901" b="1" dirty="0">
                    <a:solidFill>
                      <a:schemeClr val="bg1"/>
                    </a:solidFill>
                  </a:rPr>
                  <a:t>1960</a:t>
                </a:r>
              </a:p>
            </p:txBody>
          </p:sp>
          <p:sp>
            <p:nvSpPr>
              <p:cNvPr id="1452" name="TextBox 1451">
                <a:extLst>
                  <a:ext uri="{FF2B5EF4-FFF2-40B4-BE49-F238E27FC236}">
                    <a16:creationId xmlns:a16="http://schemas.microsoft.com/office/drawing/2014/main" id="{B33C3634-98E1-4FA5-884F-0274153F8876}"/>
                  </a:ext>
                </a:extLst>
              </p:cNvPr>
              <p:cNvSpPr txBox="1"/>
              <p:nvPr/>
            </p:nvSpPr>
            <p:spPr>
              <a:xfrm>
                <a:off x="4620311" y="3206875"/>
                <a:ext cx="2058576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800" dirty="0">
                    <a:solidFill>
                      <a:schemeClr val="bg1"/>
                    </a:solidFill>
                  </a:rPr>
                  <a:t>It is a transistorized version of the earlier</a:t>
                </a:r>
              </a:p>
              <a:p>
                <a:pPr algn="r"/>
                <a:r>
                  <a:rPr lang="en-US" sz="800" dirty="0">
                    <a:solidFill>
                      <a:schemeClr val="bg1"/>
                    </a:solidFill>
                  </a:rPr>
                  <a:t> IBM 709 vacuum tube mainframe computer </a:t>
                </a:r>
              </a:p>
              <a:p>
                <a:pPr algn="r"/>
                <a:r>
                  <a:rPr lang="en-US" sz="800" dirty="0">
                    <a:solidFill>
                      <a:schemeClr val="bg1"/>
                    </a:solidFill>
                  </a:rPr>
                  <a:t>that was designed for "large-scale scientific </a:t>
                </a:r>
              </a:p>
              <a:p>
                <a:pPr algn="r"/>
                <a:r>
                  <a:rPr lang="en-US" sz="800" dirty="0">
                    <a:solidFill>
                      <a:schemeClr val="bg1"/>
                    </a:solidFill>
                  </a:rPr>
                  <a:t>&amp; technological applications"</a:t>
                </a:r>
                <a:endParaRPr lang="en-PH" sz="8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446" name="Picture 1445">
              <a:extLst>
                <a:ext uri="{FF2B5EF4-FFF2-40B4-BE49-F238E27FC236}">
                  <a16:creationId xmlns:a16="http://schemas.microsoft.com/office/drawing/2014/main" id="{A9071563-86FB-47C3-9DF7-2F5EE2371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68" t="515" r="12533"/>
            <a:stretch>
              <a:fillRect/>
            </a:stretch>
          </p:blipFill>
          <p:spPr>
            <a:xfrm>
              <a:off x="2218825" y="10207447"/>
              <a:ext cx="1065600" cy="1058714"/>
            </a:xfrm>
            <a:custGeom>
              <a:avLst/>
              <a:gdLst>
                <a:gd name="connsiteX0" fmla="*/ 532800 w 1065600"/>
                <a:gd name="connsiteY0" fmla="*/ 0 h 1058714"/>
                <a:gd name="connsiteX1" fmla="*/ 1065600 w 1065600"/>
                <a:gd name="connsiteY1" fmla="*/ 532800 h 1058714"/>
                <a:gd name="connsiteX2" fmla="*/ 640178 w 1065600"/>
                <a:gd name="connsiteY2" fmla="*/ 1054775 h 1058714"/>
                <a:gd name="connsiteX3" fmla="*/ 601108 w 1065600"/>
                <a:gd name="connsiteY3" fmla="*/ 1058714 h 1058714"/>
                <a:gd name="connsiteX4" fmla="*/ 464493 w 1065600"/>
                <a:gd name="connsiteY4" fmla="*/ 1058714 h 1058714"/>
                <a:gd name="connsiteX5" fmla="*/ 425422 w 1065600"/>
                <a:gd name="connsiteY5" fmla="*/ 1054775 h 1058714"/>
                <a:gd name="connsiteX6" fmla="*/ 0 w 1065600"/>
                <a:gd name="connsiteY6" fmla="*/ 532800 h 1058714"/>
                <a:gd name="connsiteX7" fmla="*/ 532800 w 1065600"/>
                <a:gd name="connsiteY7" fmla="*/ 0 h 105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5600" h="1058714">
                  <a:moveTo>
                    <a:pt x="532800" y="0"/>
                  </a:moveTo>
                  <a:cubicBezTo>
                    <a:pt x="827057" y="0"/>
                    <a:pt x="1065600" y="238543"/>
                    <a:pt x="1065600" y="532800"/>
                  </a:cubicBezTo>
                  <a:cubicBezTo>
                    <a:pt x="1065600" y="790275"/>
                    <a:pt x="882966" y="1005094"/>
                    <a:pt x="640178" y="1054775"/>
                  </a:cubicBezTo>
                  <a:lnTo>
                    <a:pt x="601108" y="1058714"/>
                  </a:lnTo>
                  <a:lnTo>
                    <a:pt x="464493" y="1058714"/>
                  </a:lnTo>
                  <a:lnTo>
                    <a:pt x="425422" y="1054775"/>
                  </a:lnTo>
                  <a:cubicBezTo>
                    <a:pt x="182635" y="1005094"/>
                    <a:pt x="0" y="790275"/>
                    <a:pt x="0" y="532800"/>
                  </a:cubicBezTo>
                  <a:cubicBezTo>
                    <a:pt x="0" y="238543"/>
                    <a:pt x="238543" y="0"/>
                    <a:pt x="532800" y="0"/>
                  </a:cubicBezTo>
                  <a:close/>
                </a:path>
              </a:pathLst>
            </a:custGeom>
            <a:ln w="28575">
              <a:solidFill>
                <a:schemeClr val="bg1"/>
              </a:solidFill>
            </a:ln>
          </p:spPr>
        </p:pic>
      </p:grpSp>
      <p:pic>
        <p:nvPicPr>
          <p:cNvPr id="1453" name="Picture 1452">
            <a:extLst>
              <a:ext uri="{FF2B5EF4-FFF2-40B4-BE49-F238E27FC236}">
                <a16:creationId xmlns:a16="http://schemas.microsoft.com/office/drawing/2014/main" id="{AFBE3394-112B-4EC4-8FA2-16ACD0C3E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61680" y="11112190"/>
            <a:ext cx="1760220" cy="1760220"/>
          </a:xfrm>
          <a:prstGeom prst="rect">
            <a:avLst/>
          </a:prstGeom>
        </p:spPr>
      </p:pic>
      <p:grpSp>
        <p:nvGrpSpPr>
          <p:cNvPr id="1454" name="Group 1453">
            <a:extLst>
              <a:ext uri="{FF2B5EF4-FFF2-40B4-BE49-F238E27FC236}">
                <a16:creationId xmlns:a16="http://schemas.microsoft.com/office/drawing/2014/main" id="{6D214109-6833-4915-AE78-1982CF91F99B}"/>
              </a:ext>
            </a:extLst>
          </p:cNvPr>
          <p:cNvGrpSpPr/>
          <p:nvPr/>
        </p:nvGrpSpPr>
        <p:grpSpPr>
          <a:xfrm>
            <a:off x="2419145" y="1921371"/>
            <a:ext cx="2020878" cy="380693"/>
            <a:chOff x="2559050" y="1891234"/>
            <a:chExt cx="2292174" cy="4318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455" name="Rectangle: Rounded Corners 1454">
              <a:extLst>
                <a:ext uri="{FF2B5EF4-FFF2-40B4-BE49-F238E27FC236}">
                  <a16:creationId xmlns:a16="http://schemas.microsoft.com/office/drawing/2014/main" id="{39100118-F420-4C48-89DD-E3A9F30237A2}"/>
                </a:ext>
              </a:extLst>
            </p:cNvPr>
            <p:cNvSpPr/>
            <p:nvPr/>
          </p:nvSpPr>
          <p:spPr>
            <a:xfrm>
              <a:off x="2559050" y="1891234"/>
              <a:ext cx="2292174" cy="4318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rgbClr val="74CD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456" name="TextBox 1455">
              <a:extLst>
                <a:ext uri="{FF2B5EF4-FFF2-40B4-BE49-F238E27FC236}">
                  <a16:creationId xmlns:a16="http://schemas.microsoft.com/office/drawing/2014/main" id="{CBC1E4A3-DD89-4F8A-AEA6-D47EB8E0F71A}"/>
                </a:ext>
              </a:extLst>
            </p:cNvPr>
            <p:cNvSpPr txBox="1"/>
            <p:nvPr/>
          </p:nvSpPr>
          <p:spPr>
            <a:xfrm>
              <a:off x="2723120" y="1915131"/>
              <a:ext cx="1962712" cy="384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184B6A"/>
                  </a:solidFill>
                </a:rPr>
                <a:t>EARLY COMPUTER</a:t>
              </a:r>
              <a:endParaRPr lang="en-PH" sz="1600" b="1" dirty="0">
                <a:solidFill>
                  <a:srgbClr val="184B6A"/>
                </a:solidFill>
              </a:endParaRPr>
            </a:p>
          </p:txBody>
        </p:sp>
      </p:grpSp>
      <p:pic>
        <p:nvPicPr>
          <p:cNvPr id="1457" name="Picture 1456">
            <a:extLst>
              <a:ext uri="{FF2B5EF4-FFF2-40B4-BE49-F238E27FC236}">
                <a16:creationId xmlns:a16="http://schemas.microsoft.com/office/drawing/2014/main" id="{C3A5157B-D14E-4676-BE4F-215B386B7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333375" y="10358975"/>
            <a:ext cx="878169" cy="1439139"/>
          </a:xfrm>
          <a:prstGeom prst="rect">
            <a:avLst/>
          </a:prstGeom>
        </p:spPr>
      </p:pic>
      <p:grpSp>
        <p:nvGrpSpPr>
          <p:cNvPr id="1458" name="Group 1457">
            <a:extLst>
              <a:ext uri="{FF2B5EF4-FFF2-40B4-BE49-F238E27FC236}">
                <a16:creationId xmlns:a16="http://schemas.microsoft.com/office/drawing/2014/main" id="{D52ED19C-D4A3-4F06-94F1-8EA5D22DC375}"/>
              </a:ext>
            </a:extLst>
          </p:cNvPr>
          <p:cNvGrpSpPr/>
          <p:nvPr/>
        </p:nvGrpSpPr>
        <p:grpSpPr>
          <a:xfrm>
            <a:off x="3761183" y="16832137"/>
            <a:ext cx="2979491" cy="1294136"/>
            <a:chOff x="3684449" y="13373473"/>
            <a:chExt cx="2979491" cy="129413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851A33C-260D-4AA8-B86E-99A2F0461572}"/>
                </a:ext>
              </a:extLst>
            </p:cNvPr>
            <p:cNvSpPr/>
            <p:nvPr/>
          </p:nvSpPr>
          <p:spPr>
            <a:xfrm>
              <a:off x="3684449" y="13373473"/>
              <a:ext cx="2979491" cy="1294136"/>
            </a:xfrm>
            <a:custGeom>
              <a:avLst/>
              <a:gdLst>
                <a:gd name="connsiteX0" fmla="*/ 873996 w 2979491"/>
                <a:gd name="connsiteY0" fmla="*/ 0 h 1294136"/>
                <a:gd name="connsiteX1" fmla="*/ 2645850 w 2979491"/>
                <a:gd name="connsiteY1" fmla="*/ 0 h 1294136"/>
                <a:gd name="connsiteX2" fmla="*/ 2979491 w 2979491"/>
                <a:gd name="connsiteY2" fmla="*/ 333641 h 1294136"/>
                <a:gd name="connsiteX3" fmla="*/ 2979491 w 2979491"/>
                <a:gd name="connsiteY3" fmla="*/ 960495 h 1294136"/>
                <a:gd name="connsiteX4" fmla="*/ 2645850 w 2979491"/>
                <a:gd name="connsiteY4" fmla="*/ 1294136 h 1294136"/>
                <a:gd name="connsiteX5" fmla="*/ 333641 w 2979491"/>
                <a:gd name="connsiteY5" fmla="*/ 1294136 h 1294136"/>
                <a:gd name="connsiteX6" fmla="*/ 0 w 2979491"/>
                <a:gd name="connsiteY6" fmla="*/ 960495 h 1294136"/>
                <a:gd name="connsiteX7" fmla="*/ 0 w 2979491"/>
                <a:gd name="connsiteY7" fmla="*/ 512445 h 1294136"/>
                <a:gd name="connsiteX8" fmla="*/ 624600 w 2979491"/>
                <a:gd name="connsiteY8" fmla="*/ 512445 h 1294136"/>
                <a:gd name="connsiteX9" fmla="*/ 633459 w 2979491"/>
                <a:gd name="connsiteY9" fmla="*/ 511552 h 1294136"/>
                <a:gd name="connsiteX10" fmla="*/ 753623 w 2979491"/>
                <a:gd name="connsiteY10" fmla="*/ 511552 h 1294136"/>
                <a:gd name="connsiteX11" fmla="*/ 873996 w 2979491"/>
                <a:gd name="connsiteY11" fmla="*/ 391179 h 129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9491" h="1294136">
                  <a:moveTo>
                    <a:pt x="873996" y="0"/>
                  </a:moveTo>
                  <a:lnTo>
                    <a:pt x="2645850" y="0"/>
                  </a:lnTo>
                  <a:cubicBezTo>
                    <a:pt x="2830115" y="0"/>
                    <a:pt x="2979491" y="149376"/>
                    <a:pt x="2979491" y="333641"/>
                  </a:cubicBezTo>
                  <a:lnTo>
                    <a:pt x="2979491" y="960495"/>
                  </a:lnTo>
                  <a:cubicBezTo>
                    <a:pt x="2979491" y="1144760"/>
                    <a:pt x="2830115" y="1294136"/>
                    <a:pt x="2645850" y="1294136"/>
                  </a:cubicBezTo>
                  <a:lnTo>
                    <a:pt x="333641" y="1294136"/>
                  </a:lnTo>
                  <a:cubicBezTo>
                    <a:pt x="149376" y="1294136"/>
                    <a:pt x="0" y="1144760"/>
                    <a:pt x="0" y="960495"/>
                  </a:cubicBezTo>
                  <a:lnTo>
                    <a:pt x="0" y="512445"/>
                  </a:lnTo>
                  <a:lnTo>
                    <a:pt x="624600" y="512445"/>
                  </a:lnTo>
                  <a:lnTo>
                    <a:pt x="633459" y="511552"/>
                  </a:lnTo>
                  <a:lnTo>
                    <a:pt x="753623" y="511552"/>
                  </a:lnTo>
                  <a:cubicBezTo>
                    <a:pt x="820103" y="511552"/>
                    <a:pt x="873996" y="457659"/>
                    <a:pt x="873996" y="391179"/>
                  </a:cubicBezTo>
                  <a:close/>
                </a:path>
              </a:pathLst>
            </a:custGeom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PH"/>
            </a:p>
          </p:txBody>
        </p:sp>
        <p:sp>
          <p:nvSpPr>
            <p:cNvPr id="1460" name="TextBox 1459">
              <a:extLst>
                <a:ext uri="{FF2B5EF4-FFF2-40B4-BE49-F238E27FC236}">
                  <a16:creationId xmlns:a16="http://schemas.microsoft.com/office/drawing/2014/main" id="{24B14266-6F18-4E0F-A86A-1A3195439E97}"/>
                </a:ext>
              </a:extLst>
            </p:cNvPr>
            <p:cNvSpPr txBox="1"/>
            <p:nvPr/>
          </p:nvSpPr>
          <p:spPr>
            <a:xfrm>
              <a:off x="5168152" y="13396223"/>
              <a:ext cx="14741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base"/>
              <a:r>
                <a:rPr lang="en-US" sz="1600" b="1" dirty="0">
                  <a:solidFill>
                    <a:schemeClr val="bg1"/>
                  </a:solidFill>
                </a:rPr>
                <a:t>TYPEWRITER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</a:p>
            <a:p>
              <a:pPr algn="l" fontAlgn="base"/>
              <a:r>
                <a:rPr lang="en-US" sz="1600" dirty="0">
                  <a:solidFill>
                    <a:schemeClr val="bg1"/>
                  </a:solidFill>
                </a:rPr>
                <a:t>is the longest</a:t>
              </a:r>
            </a:p>
          </p:txBody>
        </p:sp>
      </p:grpSp>
      <p:grpSp>
        <p:nvGrpSpPr>
          <p:cNvPr id="1461" name="Group 1460">
            <a:extLst>
              <a:ext uri="{FF2B5EF4-FFF2-40B4-BE49-F238E27FC236}">
                <a16:creationId xmlns:a16="http://schemas.microsoft.com/office/drawing/2014/main" id="{442320FC-3743-4FE5-B3BA-E0184367043D}"/>
              </a:ext>
            </a:extLst>
          </p:cNvPr>
          <p:cNvGrpSpPr/>
          <p:nvPr/>
        </p:nvGrpSpPr>
        <p:grpSpPr>
          <a:xfrm>
            <a:off x="2334974" y="19557473"/>
            <a:ext cx="2181940" cy="380693"/>
            <a:chOff x="2559049" y="1891234"/>
            <a:chExt cx="2474860" cy="4318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462" name="Rectangle: Rounded Corners 1461">
              <a:extLst>
                <a:ext uri="{FF2B5EF4-FFF2-40B4-BE49-F238E27FC236}">
                  <a16:creationId xmlns:a16="http://schemas.microsoft.com/office/drawing/2014/main" id="{6290EAE5-3FF6-47F9-B7A8-97F0DCB61DAC}"/>
                </a:ext>
              </a:extLst>
            </p:cNvPr>
            <p:cNvSpPr/>
            <p:nvPr/>
          </p:nvSpPr>
          <p:spPr>
            <a:xfrm>
              <a:off x="2559049" y="1891234"/>
              <a:ext cx="2474860" cy="4318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rgbClr val="74CD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463" name="TextBox 1462">
              <a:extLst>
                <a:ext uri="{FF2B5EF4-FFF2-40B4-BE49-F238E27FC236}">
                  <a16:creationId xmlns:a16="http://schemas.microsoft.com/office/drawing/2014/main" id="{B3DD3CAC-1000-4E91-BFB1-3A7CDEC5D8C9}"/>
                </a:ext>
              </a:extLst>
            </p:cNvPr>
            <p:cNvSpPr txBox="1"/>
            <p:nvPr/>
          </p:nvSpPr>
          <p:spPr>
            <a:xfrm>
              <a:off x="2627340" y="1915131"/>
              <a:ext cx="2338281" cy="384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184B6A"/>
                  </a:solidFill>
                </a:rPr>
                <a:t>FOURTH GENERATION</a:t>
              </a:r>
              <a:endParaRPr lang="en-PH" sz="1600" b="1" dirty="0">
                <a:solidFill>
                  <a:srgbClr val="184B6A"/>
                </a:solidFill>
              </a:endParaRPr>
            </a:p>
          </p:txBody>
        </p:sp>
      </p:grpSp>
      <p:pic>
        <p:nvPicPr>
          <p:cNvPr id="1464" name="Picture 1463">
            <a:extLst>
              <a:ext uri="{FF2B5EF4-FFF2-40B4-BE49-F238E27FC236}">
                <a16:creationId xmlns:a16="http://schemas.microsoft.com/office/drawing/2014/main" id="{077F7DD9-8797-4135-9235-81581045E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 flipV="1">
            <a:off x="4486778" y="24157856"/>
            <a:ext cx="878169" cy="1439139"/>
          </a:xfrm>
          <a:prstGeom prst="rect">
            <a:avLst/>
          </a:prstGeom>
        </p:spPr>
      </p:pic>
      <p:pic>
        <p:nvPicPr>
          <p:cNvPr id="1465" name="Picture 1464">
            <a:extLst>
              <a:ext uri="{FF2B5EF4-FFF2-40B4-BE49-F238E27FC236}">
                <a16:creationId xmlns:a16="http://schemas.microsoft.com/office/drawing/2014/main" id="{4B3E3198-635E-4309-9A0E-455AC9854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 flipV="1">
            <a:off x="1387312" y="24121744"/>
            <a:ext cx="878169" cy="1439139"/>
          </a:xfrm>
          <a:prstGeom prst="rect">
            <a:avLst/>
          </a:prstGeom>
        </p:spPr>
      </p:pic>
      <p:grpSp>
        <p:nvGrpSpPr>
          <p:cNvPr id="1466" name="Group 1465">
            <a:extLst>
              <a:ext uri="{FF2B5EF4-FFF2-40B4-BE49-F238E27FC236}">
                <a16:creationId xmlns:a16="http://schemas.microsoft.com/office/drawing/2014/main" id="{0097E412-E7D7-441D-BE02-1EB72DEBC60C}"/>
              </a:ext>
            </a:extLst>
          </p:cNvPr>
          <p:cNvGrpSpPr/>
          <p:nvPr/>
        </p:nvGrpSpPr>
        <p:grpSpPr>
          <a:xfrm>
            <a:off x="3598366" y="14736080"/>
            <a:ext cx="3016066" cy="1121714"/>
            <a:chOff x="3743131" y="9510756"/>
            <a:chExt cx="3016067" cy="112171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1467" name="Group 1466">
              <a:extLst>
                <a:ext uri="{FF2B5EF4-FFF2-40B4-BE49-F238E27FC236}">
                  <a16:creationId xmlns:a16="http://schemas.microsoft.com/office/drawing/2014/main" id="{B9D8E3F0-0C39-43F1-B5F0-8711340F20C2}"/>
                </a:ext>
              </a:extLst>
            </p:cNvPr>
            <p:cNvGrpSpPr/>
            <p:nvPr/>
          </p:nvGrpSpPr>
          <p:grpSpPr>
            <a:xfrm>
              <a:off x="4011380" y="9510756"/>
              <a:ext cx="2747818" cy="1121715"/>
              <a:chOff x="3892266" y="2945265"/>
              <a:chExt cx="2747818" cy="1121715"/>
            </a:xfrm>
          </p:grpSpPr>
          <p:sp>
            <p:nvSpPr>
              <p:cNvPr id="1469" name="Rectangle: Rounded Corners 1468">
                <a:extLst>
                  <a:ext uri="{FF2B5EF4-FFF2-40B4-BE49-F238E27FC236}">
                    <a16:creationId xmlns:a16="http://schemas.microsoft.com/office/drawing/2014/main" id="{0BAD1E02-4F49-467C-9460-A9C5ED6319E6}"/>
                  </a:ext>
                </a:extLst>
              </p:cNvPr>
              <p:cNvSpPr/>
              <p:nvPr/>
            </p:nvSpPr>
            <p:spPr>
              <a:xfrm>
                <a:off x="3974719" y="2974240"/>
                <a:ext cx="1645978" cy="426384"/>
              </a:xfrm>
              <a:prstGeom prst="roundRect">
                <a:avLst>
                  <a:gd name="adj" fmla="val 50000"/>
                </a:avLst>
              </a:prstGeom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sp>
            <p:nvSpPr>
              <p:cNvPr id="1470" name="Rectangle: Rounded Corners 1469">
                <a:extLst>
                  <a:ext uri="{FF2B5EF4-FFF2-40B4-BE49-F238E27FC236}">
                    <a16:creationId xmlns:a16="http://schemas.microsoft.com/office/drawing/2014/main" id="{52816D6F-554A-4AA9-9A05-5DBF57F7D12C}"/>
                  </a:ext>
                </a:extLst>
              </p:cNvPr>
              <p:cNvSpPr/>
              <p:nvPr/>
            </p:nvSpPr>
            <p:spPr>
              <a:xfrm>
                <a:off x="3974718" y="3615957"/>
                <a:ext cx="1431822" cy="426384"/>
              </a:xfrm>
              <a:prstGeom prst="roundRect">
                <a:avLst>
                  <a:gd name="adj" fmla="val 50000"/>
                </a:avLst>
              </a:prstGeom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1471" name="Rectangle: Rounded Corners 1470">
                <a:extLst>
                  <a:ext uri="{FF2B5EF4-FFF2-40B4-BE49-F238E27FC236}">
                    <a16:creationId xmlns:a16="http://schemas.microsoft.com/office/drawing/2014/main" id="{F4D80C06-BE01-451D-A791-553C4F7074FF}"/>
                  </a:ext>
                </a:extLst>
              </p:cNvPr>
              <p:cNvSpPr/>
              <p:nvPr/>
            </p:nvSpPr>
            <p:spPr>
              <a:xfrm>
                <a:off x="3892266" y="3180814"/>
                <a:ext cx="2747818" cy="655205"/>
              </a:xfrm>
              <a:prstGeom prst="roundRect">
                <a:avLst>
                  <a:gd name="adj" fmla="val 50000"/>
                </a:avLst>
              </a:prstGeom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1472" name="TextBox 1471">
                <a:extLst>
                  <a:ext uri="{FF2B5EF4-FFF2-40B4-BE49-F238E27FC236}">
                    <a16:creationId xmlns:a16="http://schemas.microsoft.com/office/drawing/2014/main" id="{E8AFF680-3E28-4FC9-A483-6D29113986B2}"/>
                  </a:ext>
                </a:extLst>
              </p:cNvPr>
              <p:cNvSpPr txBox="1"/>
              <p:nvPr/>
            </p:nvSpPr>
            <p:spPr>
              <a:xfrm>
                <a:off x="4616450" y="2945265"/>
                <a:ext cx="1064798" cy="26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1" b="1" dirty="0">
                    <a:solidFill>
                      <a:schemeClr val="bg1"/>
                    </a:solidFill>
                  </a:rPr>
                  <a:t>CDC 1604</a:t>
                </a:r>
                <a:endParaRPr lang="en-PH" sz="1101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73" name="TextBox 1472">
                <a:extLst>
                  <a:ext uri="{FF2B5EF4-FFF2-40B4-BE49-F238E27FC236}">
                    <a16:creationId xmlns:a16="http://schemas.microsoft.com/office/drawing/2014/main" id="{3A26C579-FF70-45D2-916E-410389AC6229}"/>
                  </a:ext>
                </a:extLst>
              </p:cNvPr>
              <p:cNvSpPr txBox="1"/>
              <p:nvPr/>
            </p:nvSpPr>
            <p:spPr>
              <a:xfrm>
                <a:off x="4616450" y="3836019"/>
                <a:ext cx="421910" cy="230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H" sz="901" b="1" dirty="0">
                    <a:solidFill>
                      <a:schemeClr val="bg1"/>
                    </a:solidFill>
                  </a:rPr>
                  <a:t>1960</a:t>
                </a:r>
              </a:p>
            </p:txBody>
          </p:sp>
          <p:sp>
            <p:nvSpPr>
              <p:cNvPr id="1474" name="TextBox 1473">
                <a:extLst>
                  <a:ext uri="{FF2B5EF4-FFF2-40B4-BE49-F238E27FC236}">
                    <a16:creationId xmlns:a16="http://schemas.microsoft.com/office/drawing/2014/main" id="{50835F70-06F4-41DD-AE48-ECAF6FC0EAEE}"/>
                  </a:ext>
                </a:extLst>
              </p:cNvPr>
              <p:cNvSpPr txBox="1"/>
              <p:nvPr/>
            </p:nvSpPr>
            <p:spPr>
              <a:xfrm>
                <a:off x="4696339" y="3215861"/>
                <a:ext cx="1850187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solidFill>
                      <a:schemeClr val="bg1"/>
                    </a:solidFill>
                  </a:rPr>
                  <a:t>It is the first commercially successful </a:t>
                </a:r>
              </a:p>
              <a:p>
                <a:r>
                  <a:rPr lang="en-US" sz="800" dirty="0">
                    <a:solidFill>
                      <a:schemeClr val="bg1"/>
                    </a:solidFill>
                  </a:rPr>
                  <a:t>transistorized computers. It is a 48-bit </a:t>
                </a:r>
              </a:p>
              <a:p>
                <a:r>
                  <a:rPr lang="en-US" sz="800" dirty="0">
                    <a:solidFill>
                      <a:schemeClr val="bg1"/>
                    </a:solidFill>
                  </a:rPr>
                  <a:t>computer designed &amp; manufactured by </a:t>
                </a:r>
              </a:p>
              <a:p>
                <a:r>
                  <a:rPr lang="en-US" sz="800" dirty="0">
                    <a:solidFill>
                      <a:schemeClr val="bg1"/>
                    </a:solidFill>
                  </a:rPr>
                  <a:t>Seymour Cray &amp; his team at CDC.</a:t>
                </a:r>
                <a:endParaRPr lang="en-PH" sz="8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468" name="Picture 1467">
              <a:extLst>
                <a:ext uri="{FF2B5EF4-FFF2-40B4-BE49-F238E27FC236}">
                  <a16:creationId xmlns:a16="http://schemas.microsoft.com/office/drawing/2014/main" id="{515E5E10-0D9A-4383-95CA-D1B56041E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9" t="1793" r="22423" b="2688"/>
            <a:stretch>
              <a:fillRect/>
            </a:stretch>
          </p:blipFill>
          <p:spPr>
            <a:xfrm>
              <a:off x="3743131" y="9536756"/>
              <a:ext cx="1065600" cy="1065599"/>
            </a:xfrm>
            <a:custGeom>
              <a:avLst/>
              <a:gdLst>
                <a:gd name="connsiteX0" fmla="*/ 532800 w 1065600"/>
                <a:gd name="connsiteY0" fmla="*/ 0 h 1065599"/>
                <a:gd name="connsiteX1" fmla="*/ 1065600 w 1065600"/>
                <a:gd name="connsiteY1" fmla="*/ 532800 h 1065599"/>
                <a:gd name="connsiteX2" fmla="*/ 532800 w 1065600"/>
                <a:gd name="connsiteY2" fmla="*/ 1065599 h 1065599"/>
                <a:gd name="connsiteX3" fmla="*/ 0 w 1065600"/>
                <a:gd name="connsiteY3" fmla="*/ 532800 h 1065599"/>
                <a:gd name="connsiteX4" fmla="*/ 532800 w 1065600"/>
                <a:gd name="connsiteY4" fmla="*/ 0 h 1065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5600" h="1065599">
                  <a:moveTo>
                    <a:pt x="532800" y="0"/>
                  </a:moveTo>
                  <a:cubicBezTo>
                    <a:pt x="827057" y="0"/>
                    <a:pt x="1065600" y="238543"/>
                    <a:pt x="1065600" y="532800"/>
                  </a:cubicBezTo>
                  <a:cubicBezTo>
                    <a:pt x="1065600" y="827057"/>
                    <a:pt x="827057" y="1065599"/>
                    <a:pt x="532800" y="1065599"/>
                  </a:cubicBezTo>
                  <a:cubicBezTo>
                    <a:pt x="238543" y="1065599"/>
                    <a:pt x="0" y="827057"/>
                    <a:pt x="0" y="532800"/>
                  </a:cubicBezTo>
                  <a:cubicBezTo>
                    <a:pt x="0" y="238543"/>
                    <a:pt x="238543" y="0"/>
                    <a:pt x="532800" y="0"/>
                  </a:cubicBezTo>
                  <a:close/>
                </a:path>
              </a:pathLst>
            </a:custGeom>
            <a:ln w="28575">
              <a:solidFill>
                <a:schemeClr val="bg1"/>
              </a:solidFill>
            </a:ln>
          </p:spPr>
        </p:pic>
      </p:grpSp>
      <p:grpSp>
        <p:nvGrpSpPr>
          <p:cNvPr id="1475" name="Group 1474">
            <a:extLst>
              <a:ext uri="{FF2B5EF4-FFF2-40B4-BE49-F238E27FC236}">
                <a16:creationId xmlns:a16="http://schemas.microsoft.com/office/drawing/2014/main" id="{5AA73484-E247-40F7-85A9-131B4B336709}"/>
              </a:ext>
            </a:extLst>
          </p:cNvPr>
          <p:cNvGrpSpPr/>
          <p:nvPr/>
        </p:nvGrpSpPr>
        <p:grpSpPr>
          <a:xfrm>
            <a:off x="173964" y="17542014"/>
            <a:ext cx="3000527" cy="1121714"/>
            <a:chOff x="203907" y="13283961"/>
            <a:chExt cx="3000527" cy="112171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1476" name="Group 1475">
              <a:extLst>
                <a:ext uri="{FF2B5EF4-FFF2-40B4-BE49-F238E27FC236}">
                  <a16:creationId xmlns:a16="http://schemas.microsoft.com/office/drawing/2014/main" id="{D9DDC948-41FD-4DFA-807B-1DB134B25FC5}"/>
                </a:ext>
              </a:extLst>
            </p:cNvPr>
            <p:cNvGrpSpPr/>
            <p:nvPr/>
          </p:nvGrpSpPr>
          <p:grpSpPr>
            <a:xfrm flipH="1">
              <a:off x="203907" y="13283961"/>
              <a:ext cx="2747818" cy="1121715"/>
              <a:chOff x="3892266" y="2945265"/>
              <a:chExt cx="2747818" cy="1121715"/>
            </a:xfrm>
          </p:grpSpPr>
          <p:sp>
            <p:nvSpPr>
              <p:cNvPr id="1478" name="Rectangle: Rounded Corners 1477">
                <a:extLst>
                  <a:ext uri="{FF2B5EF4-FFF2-40B4-BE49-F238E27FC236}">
                    <a16:creationId xmlns:a16="http://schemas.microsoft.com/office/drawing/2014/main" id="{0E1EE345-5F52-47DA-B84A-6E2E64CE2EE4}"/>
                  </a:ext>
                </a:extLst>
              </p:cNvPr>
              <p:cNvSpPr/>
              <p:nvPr/>
            </p:nvSpPr>
            <p:spPr>
              <a:xfrm>
                <a:off x="3974718" y="2974240"/>
                <a:ext cx="2234702" cy="426384"/>
              </a:xfrm>
              <a:prstGeom prst="roundRect">
                <a:avLst>
                  <a:gd name="adj" fmla="val 50000"/>
                </a:avLst>
              </a:prstGeom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sp>
            <p:nvSpPr>
              <p:cNvPr id="1479" name="Rectangle: Rounded Corners 1478">
                <a:extLst>
                  <a:ext uri="{FF2B5EF4-FFF2-40B4-BE49-F238E27FC236}">
                    <a16:creationId xmlns:a16="http://schemas.microsoft.com/office/drawing/2014/main" id="{F0B2520B-4E0B-4A6C-BCAA-458833084F0C}"/>
                  </a:ext>
                </a:extLst>
              </p:cNvPr>
              <p:cNvSpPr/>
              <p:nvPr/>
            </p:nvSpPr>
            <p:spPr>
              <a:xfrm>
                <a:off x="3974718" y="3615957"/>
                <a:ext cx="1431822" cy="426384"/>
              </a:xfrm>
              <a:prstGeom prst="roundRect">
                <a:avLst>
                  <a:gd name="adj" fmla="val 50000"/>
                </a:avLst>
              </a:prstGeom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1480" name="Rectangle: Rounded Corners 1479">
                <a:extLst>
                  <a:ext uri="{FF2B5EF4-FFF2-40B4-BE49-F238E27FC236}">
                    <a16:creationId xmlns:a16="http://schemas.microsoft.com/office/drawing/2014/main" id="{578E35D2-71AF-49AC-83F9-8D5490D0C042}"/>
                  </a:ext>
                </a:extLst>
              </p:cNvPr>
              <p:cNvSpPr/>
              <p:nvPr/>
            </p:nvSpPr>
            <p:spPr>
              <a:xfrm>
                <a:off x="3892266" y="3180814"/>
                <a:ext cx="2747818" cy="655205"/>
              </a:xfrm>
              <a:prstGeom prst="roundRect">
                <a:avLst>
                  <a:gd name="adj" fmla="val 50000"/>
                </a:avLst>
              </a:prstGeom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1481" name="TextBox 1480">
                <a:extLst>
                  <a:ext uri="{FF2B5EF4-FFF2-40B4-BE49-F238E27FC236}">
                    <a16:creationId xmlns:a16="http://schemas.microsoft.com/office/drawing/2014/main" id="{589AC6BD-398F-40E0-A468-A9AA467E2C14}"/>
                  </a:ext>
                </a:extLst>
              </p:cNvPr>
              <p:cNvSpPr txBox="1"/>
              <p:nvPr/>
            </p:nvSpPr>
            <p:spPr>
              <a:xfrm>
                <a:off x="4616450" y="2945265"/>
                <a:ext cx="1554870" cy="26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1" b="1" dirty="0">
                    <a:solidFill>
                      <a:schemeClr val="bg1"/>
                    </a:solidFill>
                  </a:rPr>
                  <a:t>Honeywell 6000 Series</a:t>
                </a:r>
                <a:endParaRPr lang="en-PH" sz="1101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82" name="TextBox 1481">
                <a:extLst>
                  <a:ext uri="{FF2B5EF4-FFF2-40B4-BE49-F238E27FC236}">
                    <a16:creationId xmlns:a16="http://schemas.microsoft.com/office/drawing/2014/main" id="{CDC9451B-22FC-426B-A0EF-097A50F04726}"/>
                  </a:ext>
                </a:extLst>
              </p:cNvPr>
              <p:cNvSpPr txBox="1"/>
              <p:nvPr/>
            </p:nvSpPr>
            <p:spPr>
              <a:xfrm>
                <a:off x="4616450" y="3836019"/>
                <a:ext cx="421910" cy="230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PH" sz="901" b="1" dirty="0">
                    <a:solidFill>
                      <a:schemeClr val="bg1"/>
                    </a:solidFill>
                  </a:rPr>
                  <a:t>1970</a:t>
                </a:r>
              </a:p>
            </p:txBody>
          </p:sp>
          <p:sp>
            <p:nvSpPr>
              <p:cNvPr id="1483" name="TextBox 1482">
                <a:extLst>
                  <a:ext uri="{FF2B5EF4-FFF2-40B4-BE49-F238E27FC236}">
                    <a16:creationId xmlns:a16="http://schemas.microsoft.com/office/drawing/2014/main" id="{3A883E96-2D12-47C4-BAB6-45BD2FC341FE}"/>
                  </a:ext>
                </a:extLst>
              </p:cNvPr>
              <p:cNvSpPr txBox="1"/>
              <p:nvPr/>
            </p:nvSpPr>
            <p:spPr>
              <a:xfrm>
                <a:off x="4689618" y="3192427"/>
                <a:ext cx="1829347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800" dirty="0">
                    <a:solidFill>
                      <a:schemeClr val="bg1"/>
                    </a:solidFill>
                  </a:rPr>
                  <a:t>It is a series of computers that are </a:t>
                </a:r>
              </a:p>
              <a:p>
                <a:pPr algn="r"/>
                <a:r>
                  <a:rPr lang="en-US" sz="800" dirty="0">
                    <a:solidFill>
                      <a:schemeClr val="bg1"/>
                    </a:solidFill>
                  </a:rPr>
                  <a:t>rebadged versions of General Electric’s </a:t>
                </a:r>
              </a:p>
              <a:p>
                <a:pPr algn="r"/>
                <a:r>
                  <a:rPr lang="en-US" sz="800" dirty="0">
                    <a:solidFill>
                      <a:schemeClr val="bg1"/>
                    </a:solidFill>
                  </a:rPr>
                  <a:t>600-series mainframes manufactured </a:t>
                </a:r>
              </a:p>
              <a:p>
                <a:pPr algn="r"/>
                <a:r>
                  <a:rPr lang="en-US" sz="800" dirty="0">
                    <a:solidFill>
                      <a:schemeClr val="bg1"/>
                    </a:solidFill>
                  </a:rPr>
                  <a:t>by Honeywell International, Inc. </a:t>
                </a:r>
                <a:endParaRPr lang="en-PH" sz="8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477" name="Picture 1476">
              <a:extLst>
                <a:ext uri="{FF2B5EF4-FFF2-40B4-BE49-F238E27FC236}">
                  <a16:creationId xmlns:a16="http://schemas.microsoft.com/office/drawing/2014/main" id="{42A00896-C15A-44A4-A3AD-1D8EC9CEC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04" t="1488" r="26579" b="454"/>
            <a:stretch>
              <a:fillRect/>
            </a:stretch>
          </p:blipFill>
          <p:spPr>
            <a:xfrm>
              <a:off x="2138834" y="13315437"/>
              <a:ext cx="1065600" cy="1065600"/>
            </a:xfrm>
            <a:custGeom>
              <a:avLst/>
              <a:gdLst>
                <a:gd name="connsiteX0" fmla="*/ 532800 w 1065600"/>
                <a:gd name="connsiteY0" fmla="*/ 0 h 1065600"/>
                <a:gd name="connsiteX1" fmla="*/ 1065600 w 1065600"/>
                <a:gd name="connsiteY1" fmla="*/ 532800 h 1065600"/>
                <a:gd name="connsiteX2" fmla="*/ 532800 w 1065600"/>
                <a:gd name="connsiteY2" fmla="*/ 1065600 h 1065600"/>
                <a:gd name="connsiteX3" fmla="*/ 0 w 1065600"/>
                <a:gd name="connsiteY3" fmla="*/ 532800 h 1065600"/>
                <a:gd name="connsiteX4" fmla="*/ 532800 w 1065600"/>
                <a:gd name="connsiteY4" fmla="*/ 0 h 106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5600" h="1065600">
                  <a:moveTo>
                    <a:pt x="532800" y="0"/>
                  </a:moveTo>
                  <a:cubicBezTo>
                    <a:pt x="827057" y="0"/>
                    <a:pt x="1065600" y="238543"/>
                    <a:pt x="1065600" y="532800"/>
                  </a:cubicBezTo>
                  <a:cubicBezTo>
                    <a:pt x="1065600" y="827057"/>
                    <a:pt x="827057" y="1065600"/>
                    <a:pt x="532800" y="1065600"/>
                  </a:cubicBezTo>
                  <a:cubicBezTo>
                    <a:pt x="238543" y="1065600"/>
                    <a:pt x="0" y="827057"/>
                    <a:pt x="0" y="532800"/>
                  </a:cubicBezTo>
                  <a:cubicBezTo>
                    <a:pt x="0" y="238543"/>
                    <a:pt x="238543" y="0"/>
                    <a:pt x="532800" y="0"/>
                  </a:cubicBezTo>
                  <a:close/>
                </a:path>
              </a:pathLst>
            </a:custGeom>
            <a:ln w="28575">
              <a:solidFill>
                <a:schemeClr val="bg1"/>
              </a:solidFill>
            </a:ln>
          </p:spPr>
        </p:pic>
      </p:grpSp>
      <p:pic>
        <p:nvPicPr>
          <p:cNvPr id="1484" name="Picture 1483">
            <a:extLst>
              <a:ext uri="{FF2B5EF4-FFF2-40B4-BE49-F238E27FC236}">
                <a16:creationId xmlns:a16="http://schemas.microsoft.com/office/drawing/2014/main" id="{23906AD3-E3D3-4269-967D-86FC79B78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64076" y="11568070"/>
            <a:ext cx="1760220" cy="1760220"/>
          </a:xfrm>
          <a:prstGeom prst="rect">
            <a:avLst/>
          </a:prstGeom>
        </p:spPr>
      </p:pic>
      <p:grpSp>
        <p:nvGrpSpPr>
          <p:cNvPr id="1485" name="Group 1484">
            <a:extLst>
              <a:ext uri="{FF2B5EF4-FFF2-40B4-BE49-F238E27FC236}">
                <a16:creationId xmlns:a16="http://schemas.microsoft.com/office/drawing/2014/main" id="{A1B7217F-62F2-4905-910C-49DAE6F9FD1D}"/>
              </a:ext>
            </a:extLst>
          </p:cNvPr>
          <p:cNvGrpSpPr/>
          <p:nvPr/>
        </p:nvGrpSpPr>
        <p:grpSpPr>
          <a:xfrm>
            <a:off x="2338752" y="16871299"/>
            <a:ext cx="2174351" cy="380693"/>
            <a:chOff x="2559048" y="1891234"/>
            <a:chExt cx="2466252" cy="4318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486" name="Rectangle: Rounded Corners 1485">
              <a:extLst>
                <a:ext uri="{FF2B5EF4-FFF2-40B4-BE49-F238E27FC236}">
                  <a16:creationId xmlns:a16="http://schemas.microsoft.com/office/drawing/2014/main" id="{05CADC78-A530-4D7A-BC9A-63A664936F92}"/>
                </a:ext>
              </a:extLst>
            </p:cNvPr>
            <p:cNvSpPr/>
            <p:nvPr/>
          </p:nvSpPr>
          <p:spPr>
            <a:xfrm>
              <a:off x="2559048" y="1891234"/>
              <a:ext cx="2466252" cy="4318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rgbClr val="74CD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487" name="TextBox 1486">
              <a:extLst>
                <a:ext uri="{FF2B5EF4-FFF2-40B4-BE49-F238E27FC236}">
                  <a16:creationId xmlns:a16="http://schemas.microsoft.com/office/drawing/2014/main" id="{839A27E0-3DCA-417B-AEA6-1F0FE8CE6F10}"/>
                </a:ext>
              </a:extLst>
            </p:cNvPr>
            <p:cNvSpPr txBox="1"/>
            <p:nvPr/>
          </p:nvSpPr>
          <p:spPr>
            <a:xfrm>
              <a:off x="2725616" y="1915131"/>
              <a:ext cx="2133114" cy="384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184B6A"/>
                  </a:solidFill>
                </a:rPr>
                <a:t>THIRD GENERATION</a:t>
              </a:r>
              <a:endParaRPr lang="en-PH" sz="1600" b="1" dirty="0">
                <a:solidFill>
                  <a:srgbClr val="184B6A"/>
                </a:solidFill>
              </a:endParaRPr>
            </a:p>
          </p:txBody>
        </p:sp>
      </p:grpSp>
      <p:pic>
        <p:nvPicPr>
          <p:cNvPr id="1488" name="Picture 1487">
            <a:extLst>
              <a:ext uri="{FF2B5EF4-FFF2-40B4-BE49-F238E27FC236}">
                <a16:creationId xmlns:a16="http://schemas.microsoft.com/office/drawing/2014/main" id="{D8BB0ACA-8E81-4645-AA71-4997CD532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00000">
            <a:off x="2241474" y="23621641"/>
            <a:ext cx="1760220" cy="1760220"/>
          </a:xfrm>
          <a:prstGeom prst="rect">
            <a:avLst/>
          </a:prstGeom>
        </p:spPr>
      </p:pic>
      <p:grpSp>
        <p:nvGrpSpPr>
          <p:cNvPr id="1489" name="Group 1488">
            <a:extLst>
              <a:ext uri="{FF2B5EF4-FFF2-40B4-BE49-F238E27FC236}">
                <a16:creationId xmlns:a16="http://schemas.microsoft.com/office/drawing/2014/main" id="{8EAA01D3-4DED-442E-802A-3DCE547E86E7}"/>
              </a:ext>
            </a:extLst>
          </p:cNvPr>
          <p:cNvGrpSpPr/>
          <p:nvPr/>
        </p:nvGrpSpPr>
        <p:grpSpPr>
          <a:xfrm>
            <a:off x="3874083" y="9199542"/>
            <a:ext cx="2846620" cy="1121714"/>
            <a:chOff x="3892266" y="2945265"/>
            <a:chExt cx="2846620" cy="112171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490" name="Rectangle: Rounded Corners 1489">
              <a:extLst>
                <a:ext uri="{FF2B5EF4-FFF2-40B4-BE49-F238E27FC236}">
                  <a16:creationId xmlns:a16="http://schemas.microsoft.com/office/drawing/2014/main" id="{980FB6C4-3160-4B14-A694-CB48E9581CB1}"/>
                </a:ext>
              </a:extLst>
            </p:cNvPr>
            <p:cNvSpPr/>
            <p:nvPr/>
          </p:nvSpPr>
          <p:spPr>
            <a:xfrm>
              <a:off x="3974719" y="2974240"/>
              <a:ext cx="1645978" cy="426384"/>
            </a:xfrm>
            <a:prstGeom prst="roundRect">
              <a:avLst>
                <a:gd name="adj" fmla="val 50000"/>
              </a:avLst>
            </a:prstGeom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1491" name="Rectangle: Rounded Corners 1490">
              <a:extLst>
                <a:ext uri="{FF2B5EF4-FFF2-40B4-BE49-F238E27FC236}">
                  <a16:creationId xmlns:a16="http://schemas.microsoft.com/office/drawing/2014/main" id="{99DF8587-F0B7-4743-B2FB-2017704B2F85}"/>
                </a:ext>
              </a:extLst>
            </p:cNvPr>
            <p:cNvSpPr/>
            <p:nvPr/>
          </p:nvSpPr>
          <p:spPr>
            <a:xfrm>
              <a:off x="3974718" y="3615957"/>
              <a:ext cx="1431822" cy="426384"/>
            </a:xfrm>
            <a:prstGeom prst="roundRect">
              <a:avLst>
                <a:gd name="adj" fmla="val 50000"/>
              </a:avLst>
            </a:prstGeom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492" name="Rectangle: Rounded Corners 1491">
              <a:extLst>
                <a:ext uri="{FF2B5EF4-FFF2-40B4-BE49-F238E27FC236}">
                  <a16:creationId xmlns:a16="http://schemas.microsoft.com/office/drawing/2014/main" id="{10218719-6BB0-418D-B540-4E5FAAFB2A32}"/>
                </a:ext>
              </a:extLst>
            </p:cNvPr>
            <p:cNvSpPr/>
            <p:nvPr/>
          </p:nvSpPr>
          <p:spPr>
            <a:xfrm>
              <a:off x="3892266" y="3180814"/>
              <a:ext cx="2747818" cy="655205"/>
            </a:xfrm>
            <a:prstGeom prst="roundRect">
              <a:avLst>
                <a:gd name="adj" fmla="val 50000"/>
              </a:avLst>
            </a:prstGeom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493" name="TextBox 1492">
              <a:extLst>
                <a:ext uri="{FF2B5EF4-FFF2-40B4-BE49-F238E27FC236}">
                  <a16:creationId xmlns:a16="http://schemas.microsoft.com/office/drawing/2014/main" id="{6889CEB3-1FF2-4860-97CB-79269FFB324C}"/>
                </a:ext>
              </a:extLst>
            </p:cNvPr>
            <p:cNvSpPr txBox="1"/>
            <p:nvPr/>
          </p:nvSpPr>
          <p:spPr>
            <a:xfrm>
              <a:off x="4616450" y="2945265"/>
              <a:ext cx="1064798" cy="261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1" b="1" dirty="0">
                  <a:solidFill>
                    <a:schemeClr val="bg1"/>
                  </a:solidFill>
                </a:rPr>
                <a:t>ABC</a:t>
              </a:r>
              <a:endParaRPr lang="en-PH" sz="1101" b="1" dirty="0">
                <a:solidFill>
                  <a:schemeClr val="bg1"/>
                </a:solidFill>
              </a:endParaRPr>
            </a:p>
          </p:txBody>
        </p:sp>
        <p:sp>
          <p:nvSpPr>
            <p:cNvPr id="1494" name="TextBox 1493">
              <a:extLst>
                <a:ext uri="{FF2B5EF4-FFF2-40B4-BE49-F238E27FC236}">
                  <a16:creationId xmlns:a16="http://schemas.microsoft.com/office/drawing/2014/main" id="{9A7B62D1-8DC7-4B24-8F0D-B800D92760C9}"/>
                </a:ext>
              </a:extLst>
            </p:cNvPr>
            <p:cNvSpPr txBox="1"/>
            <p:nvPr/>
          </p:nvSpPr>
          <p:spPr>
            <a:xfrm>
              <a:off x="4616450" y="3836019"/>
              <a:ext cx="694421" cy="2309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901" b="1" dirty="0">
                  <a:solidFill>
                    <a:schemeClr val="bg1"/>
                  </a:solidFill>
                </a:rPr>
                <a:t>1939-1942</a:t>
              </a:r>
            </a:p>
          </p:txBody>
        </p:sp>
        <p:sp>
          <p:nvSpPr>
            <p:cNvPr id="1495" name="TextBox 1494">
              <a:extLst>
                <a:ext uri="{FF2B5EF4-FFF2-40B4-BE49-F238E27FC236}">
                  <a16:creationId xmlns:a16="http://schemas.microsoft.com/office/drawing/2014/main" id="{8F4EC1F5-CD30-4D55-AA22-D81BCA56B680}"/>
                </a:ext>
              </a:extLst>
            </p:cNvPr>
            <p:cNvSpPr txBox="1"/>
            <p:nvPr/>
          </p:nvSpPr>
          <p:spPr>
            <a:xfrm>
              <a:off x="4696339" y="3215861"/>
              <a:ext cx="204254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Stands for </a:t>
              </a:r>
              <a:r>
                <a:rPr lang="en-US" sz="800" b="1" dirty="0">
                  <a:solidFill>
                    <a:schemeClr val="bg1"/>
                  </a:solidFill>
                </a:rPr>
                <a:t>A</a:t>
              </a:r>
              <a:r>
                <a:rPr lang="en-US" sz="800" dirty="0">
                  <a:solidFill>
                    <a:schemeClr val="bg1"/>
                  </a:solidFill>
                </a:rPr>
                <a:t>tanasoff-</a:t>
              </a:r>
              <a:r>
                <a:rPr lang="en-US" sz="800" b="1" dirty="0">
                  <a:solidFill>
                    <a:schemeClr val="bg1"/>
                  </a:solidFill>
                </a:rPr>
                <a:t>B</a:t>
              </a:r>
              <a:r>
                <a:rPr lang="en-US" sz="800" dirty="0">
                  <a:solidFill>
                    <a:schemeClr val="bg1"/>
                  </a:solidFill>
                </a:rPr>
                <a:t>erry </a:t>
              </a:r>
              <a:r>
                <a:rPr lang="en-US" sz="800" b="1" dirty="0">
                  <a:solidFill>
                    <a:schemeClr val="bg1"/>
                  </a:solidFill>
                </a:rPr>
                <a:t>C</a:t>
              </a:r>
              <a:r>
                <a:rPr lang="en-US" sz="800" dirty="0">
                  <a:solidFill>
                    <a:schemeClr val="bg1"/>
                  </a:solidFill>
                </a:rPr>
                <a:t>omputer. It is </a:t>
              </a:r>
            </a:p>
            <a:p>
              <a:r>
                <a:rPr lang="en-US" sz="800" dirty="0">
                  <a:solidFill>
                    <a:schemeClr val="bg1"/>
                  </a:solidFill>
                </a:rPr>
                <a:t>the first electronic digital computing device. </a:t>
              </a:r>
            </a:p>
            <a:p>
              <a:r>
                <a:rPr lang="en-US" sz="800" dirty="0">
                  <a:solidFill>
                    <a:schemeClr val="bg1"/>
                  </a:solidFill>
                </a:rPr>
                <a:t>It is invented by Prof. John Atanasoff &amp; </a:t>
              </a:r>
            </a:p>
            <a:p>
              <a:r>
                <a:rPr lang="en-US" sz="800" dirty="0">
                  <a:solidFill>
                    <a:schemeClr val="bg1"/>
                  </a:solidFill>
                </a:rPr>
                <a:t>Clifford Berry at Iowa State University.</a:t>
              </a:r>
              <a:endParaRPr lang="en-PH" sz="8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96" name="Picture 1495">
            <a:extLst>
              <a:ext uri="{FF2B5EF4-FFF2-40B4-BE49-F238E27FC236}">
                <a16:creationId xmlns:a16="http://schemas.microsoft.com/office/drawing/2014/main" id="{B4D60BC5-B474-41E1-93AD-B88FFABEE28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3" t="1324" r="7136" b="1095"/>
          <a:stretch>
            <a:fillRect/>
          </a:stretch>
        </p:blipFill>
        <p:spPr>
          <a:xfrm>
            <a:off x="3605834" y="9225541"/>
            <a:ext cx="1065600" cy="1065600"/>
          </a:xfrm>
          <a:custGeom>
            <a:avLst/>
            <a:gdLst>
              <a:gd name="connsiteX0" fmla="*/ 532800 w 1065600"/>
              <a:gd name="connsiteY0" fmla="*/ 0 h 1065600"/>
              <a:gd name="connsiteX1" fmla="*/ 1065600 w 1065600"/>
              <a:gd name="connsiteY1" fmla="*/ 532800 h 1065600"/>
              <a:gd name="connsiteX2" fmla="*/ 532800 w 1065600"/>
              <a:gd name="connsiteY2" fmla="*/ 1065600 h 1065600"/>
              <a:gd name="connsiteX3" fmla="*/ 0 w 1065600"/>
              <a:gd name="connsiteY3" fmla="*/ 532800 h 1065600"/>
              <a:gd name="connsiteX4" fmla="*/ 532800 w 1065600"/>
              <a:gd name="connsiteY4" fmla="*/ 0 h 106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5600" h="1065600">
                <a:moveTo>
                  <a:pt x="532800" y="0"/>
                </a:moveTo>
                <a:cubicBezTo>
                  <a:pt x="827057" y="0"/>
                  <a:pt x="1065600" y="238543"/>
                  <a:pt x="1065600" y="532800"/>
                </a:cubicBezTo>
                <a:cubicBezTo>
                  <a:pt x="1065600" y="827057"/>
                  <a:pt x="827057" y="1065600"/>
                  <a:pt x="532800" y="1065600"/>
                </a:cubicBezTo>
                <a:cubicBezTo>
                  <a:pt x="238543" y="1065600"/>
                  <a:pt x="0" y="827057"/>
                  <a:pt x="0" y="532800"/>
                </a:cubicBezTo>
                <a:cubicBezTo>
                  <a:pt x="0" y="238543"/>
                  <a:pt x="238543" y="0"/>
                  <a:pt x="532800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497" name="Group 1496">
            <a:extLst>
              <a:ext uri="{FF2B5EF4-FFF2-40B4-BE49-F238E27FC236}">
                <a16:creationId xmlns:a16="http://schemas.microsoft.com/office/drawing/2014/main" id="{226533CF-6049-4EE3-9DD1-8905CF4C4A3D}"/>
              </a:ext>
            </a:extLst>
          </p:cNvPr>
          <p:cNvGrpSpPr/>
          <p:nvPr/>
        </p:nvGrpSpPr>
        <p:grpSpPr>
          <a:xfrm>
            <a:off x="2314128" y="13397745"/>
            <a:ext cx="2176271" cy="380693"/>
            <a:chOff x="2371333" y="12647097"/>
            <a:chExt cx="2176271" cy="38069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498" name="Rectangle: Rounded Corners 1497">
              <a:extLst>
                <a:ext uri="{FF2B5EF4-FFF2-40B4-BE49-F238E27FC236}">
                  <a16:creationId xmlns:a16="http://schemas.microsoft.com/office/drawing/2014/main" id="{4F2B4108-E6BD-4987-B424-9FC252F04A6F}"/>
                </a:ext>
              </a:extLst>
            </p:cNvPr>
            <p:cNvSpPr/>
            <p:nvPr/>
          </p:nvSpPr>
          <p:spPr>
            <a:xfrm>
              <a:off x="2371333" y="12647097"/>
              <a:ext cx="2176271" cy="38069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rgbClr val="74CD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499" name="TextBox 1498">
              <a:extLst>
                <a:ext uri="{FF2B5EF4-FFF2-40B4-BE49-F238E27FC236}">
                  <a16:creationId xmlns:a16="http://schemas.microsoft.com/office/drawing/2014/main" id="{5DB80C5A-8235-473D-A077-7E623D8B6E0A}"/>
                </a:ext>
              </a:extLst>
            </p:cNvPr>
            <p:cNvSpPr txBox="1"/>
            <p:nvPr/>
          </p:nvSpPr>
          <p:spPr>
            <a:xfrm>
              <a:off x="2431623" y="12672132"/>
              <a:ext cx="20556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184B6A"/>
                  </a:solidFill>
                </a:rPr>
                <a:t>SECOND GENERATION</a:t>
              </a:r>
              <a:endParaRPr lang="en-PH" sz="1600" b="1" dirty="0">
                <a:solidFill>
                  <a:srgbClr val="184B6A"/>
                </a:solidFill>
              </a:endParaRPr>
            </a:p>
          </p:txBody>
        </p:sp>
      </p:grpSp>
      <p:cxnSp>
        <p:nvCxnSpPr>
          <p:cNvPr id="1500" name="Straight Arrow Connector 95">
            <a:extLst>
              <a:ext uri="{FF2B5EF4-FFF2-40B4-BE49-F238E27FC236}">
                <a16:creationId xmlns:a16="http://schemas.microsoft.com/office/drawing/2014/main" id="{0D02BC01-759A-4143-87A6-FCCF12CA19FC}"/>
              </a:ext>
            </a:extLst>
          </p:cNvPr>
          <p:cNvCxnSpPr>
            <a:cxnSpLocks/>
            <a:stCxn id="1586" idx="2"/>
            <a:endCxn id="1582" idx="0"/>
          </p:cNvCxnSpPr>
          <p:nvPr/>
        </p:nvCxnSpPr>
        <p:spPr>
          <a:xfrm rot="5400000">
            <a:off x="1551540" y="23189663"/>
            <a:ext cx="1273683" cy="2500260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1" name="Group 1500">
            <a:extLst>
              <a:ext uri="{FF2B5EF4-FFF2-40B4-BE49-F238E27FC236}">
                <a16:creationId xmlns:a16="http://schemas.microsoft.com/office/drawing/2014/main" id="{11927A3E-CCA3-44C0-83F3-F0C1CFB53C06}"/>
              </a:ext>
            </a:extLst>
          </p:cNvPr>
          <p:cNvGrpSpPr/>
          <p:nvPr/>
        </p:nvGrpSpPr>
        <p:grpSpPr>
          <a:xfrm>
            <a:off x="3645287" y="20262089"/>
            <a:ext cx="3033295" cy="1121714"/>
            <a:chOff x="3638937" y="20300197"/>
            <a:chExt cx="3033295" cy="112171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1502" name="Group 1501">
              <a:extLst>
                <a:ext uri="{FF2B5EF4-FFF2-40B4-BE49-F238E27FC236}">
                  <a16:creationId xmlns:a16="http://schemas.microsoft.com/office/drawing/2014/main" id="{7122A087-D15B-49CD-9869-ED3894EC097D}"/>
                </a:ext>
              </a:extLst>
            </p:cNvPr>
            <p:cNvGrpSpPr/>
            <p:nvPr/>
          </p:nvGrpSpPr>
          <p:grpSpPr>
            <a:xfrm>
              <a:off x="3891646" y="20300197"/>
              <a:ext cx="2780586" cy="1121715"/>
              <a:chOff x="3892266" y="2945265"/>
              <a:chExt cx="2780586" cy="1121715"/>
            </a:xfrm>
          </p:grpSpPr>
          <p:sp>
            <p:nvSpPr>
              <p:cNvPr id="1504" name="Rectangle: Rounded Corners 1503">
                <a:extLst>
                  <a:ext uri="{FF2B5EF4-FFF2-40B4-BE49-F238E27FC236}">
                    <a16:creationId xmlns:a16="http://schemas.microsoft.com/office/drawing/2014/main" id="{470A6429-DC7C-4F3F-A55B-F0871CCD5FDC}"/>
                  </a:ext>
                </a:extLst>
              </p:cNvPr>
              <p:cNvSpPr/>
              <p:nvPr/>
            </p:nvSpPr>
            <p:spPr>
              <a:xfrm>
                <a:off x="3974719" y="2974240"/>
                <a:ext cx="1695405" cy="426384"/>
              </a:xfrm>
              <a:prstGeom prst="roundRect">
                <a:avLst>
                  <a:gd name="adj" fmla="val 50000"/>
                </a:avLst>
              </a:prstGeom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sp>
            <p:nvSpPr>
              <p:cNvPr id="1505" name="Rectangle: Rounded Corners 1504">
                <a:extLst>
                  <a:ext uri="{FF2B5EF4-FFF2-40B4-BE49-F238E27FC236}">
                    <a16:creationId xmlns:a16="http://schemas.microsoft.com/office/drawing/2014/main" id="{5D2E7215-11FA-408B-AF2C-400490592D76}"/>
                  </a:ext>
                </a:extLst>
              </p:cNvPr>
              <p:cNvSpPr/>
              <p:nvPr/>
            </p:nvSpPr>
            <p:spPr>
              <a:xfrm>
                <a:off x="3974718" y="3615957"/>
                <a:ext cx="1431822" cy="426384"/>
              </a:xfrm>
              <a:prstGeom prst="roundRect">
                <a:avLst>
                  <a:gd name="adj" fmla="val 50000"/>
                </a:avLst>
              </a:prstGeom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1506" name="Rectangle: Rounded Corners 1505">
                <a:extLst>
                  <a:ext uri="{FF2B5EF4-FFF2-40B4-BE49-F238E27FC236}">
                    <a16:creationId xmlns:a16="http://schemas.microsoft.com/office/drawing/2014/main" id="{6AC50255-3B08-41B4-9968-A0D9748C2956}"/>
                  </a:ext>
                </a:extLst>
              </p:cNvPr>
              <p:cNvSpPr/>
              <p:nvPr/>
            </p:nvSpPr>
            <p:spPr>
              <a:xfrm>
                <a:off x="3892266" y="3180814"/>
                <a:ext cx="2747818" cy="655205"/>
              </a:xfrm>
              <a:prstGeom prst="roundRect">
                <a:avLst>
                  <a:gd name="adj" fmla="val 50000"/>
                </a:avLst>
              </a:prstGeom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1507" name="TextBox 1506">
                <a:extLst>
                  <a:ext uri="{FF2B5EF4-FFF2-40B4-BE49-F238E27FC236}">
                    <a16:creationId xmlns:a16="http://schemas.microsoft.com/office/drawing/2014/main" id="{41D8A043-8E66-4B13-8094-8F8D5537D7E6}"/>
                  </a:ext>
                </a:extLst>
              </p:cNvPr>
              <p:cNvSpPr txBox="1"/>
              <p:nvPr/>
            </p:nvSpPr>
            <p:spPr>
              <a:xfrm>
                <a:off x="4616450" y="2945265"/>
                <a:ext cx="1296560" cy="26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1" b="1" dirty="0">
                    <a:solidFill>
                      <a:schemeClr val="bg1"/>
                    </a:solidFill>
                  </a:rPr>
                  <a:t>Altair 8800</a:t>
                </a:r>
                <a:endParaRPr lang="en-PH" sz="1101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08" name="TextBox 1507">
                <a:extLst>
                  <a:ext uri="{FF2B5EF4-FFF2-40B4-BE49-F238E27FC236}">
                    <a16:creationId xmlns:a16="http://schemas.microsoft.com/office/drawing/2014/main" id="{055E6520-40D5-485D-8D0D-F78C6BDA419E}"/>
                  </a:ext>
                </a:extLst>
              </p:cNvPr>
              <p:cNvSpPr txBox="1"/>
              <p:nvPr/>
            </p:nvSpPr>
            <p:spPr>
              <a:xfrm>
                <a:off x="4635685" y="3836019"/>
                <a:ext cx="421910" cy="230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PH" sz="901" b="1" dirty="0">
                    <a:solidFill>
                      <a:schemeClr val="bg1"/>
                    </a:solidFill>
                  </a:rPr>
                  <a:t>1975</a:t>
                </a:r>
              </a:p>
            </p:txBody>
          </p:sp>
          <p:sp>
            <p:nvSpPr>
              <p:cNvPr id="1509" name="TextBox 1508">
                <a:extLst>
                  <a:ext uri="{FF2B5EF4-FFF2-40B4-BE49-F238E27FC236}">
                    <a16:creationId xmlns:a16="http://schemas.microsoft.com/office/drawing/2014/main" id="{1B3CB3DE-AEB8-4A80-A648-EF888E996808}"/>
                  </a:ext>
                </a:extLst>
              </p:cNvPr>
              <p:cNvSpPr txBox="1"/>
              <p:nvPr/>
            </p:nvSpPr>
            <p:spPr>
              <a:xfrm>
                <a:off x="4689617" y="3192427"/>
                <a:ext cx="1983235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solidFill>
                      <a:schemeClr val="bg1"/>
                    </a:solidFill>
                  </a:rPr>
                  <a:t>It is the first low-cost microprocessor</a:t>
                </a:r>
              </a:p>
              <a:p>
                <a:r>
                  <a:rPr lang="en-US" sz="800" dirty="0">
                    <a:solidFill>
                      <a:schemeClr val="bg1"/>
                    </a:solidFill>
                  </a:rPr>
                  <a:t>computer which had became commercially</a:t>
                </a:r>
              </a:p>
              <a:p>
                <a:r>
                  <a:rPr lang="en-US" sz="800" dirty="0">
                    <a:solidFill>
                      <a:schemeClr val="bg1"/>
                    </a:solidFill>
                  </a:rPr>
                  <a:t>available. It is designed by MIT and it is</a:t>
                </a:r>
              </a:p>
              <a:p>
                <a:r>
                  <a:rPr lang="en-US" sz="800" dirty="0">
                    <a:solidFill>
                      <a:schemeClr val="bg1"/>
                    </a:solidFill>
                  </a:rPr>
                  <a:t>based on the Intel 8080 CPU.</a:t>
                </a:r>
              </a:p>
            </p:txBody>
          </p:sp>
        </p:grpSp>
        <p:pic>
          <p:nvPicPr>
            <p:cNvPr id="1503" name="Picture 1502">
              <a:extLst>
                <a:ext uri="{FF2B5EF4-FFF2-40B4-BE49-F238E27FC236}">
                  <a16:creationId xmlns:a16="http://schemas.microsoft.com/office/drawing/2014/main" id="{B1C08151-6680-44A7-8DCA-0A7D38B2B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44" t="407" r="20740" b="2042"/>
            <a:stretch>
              <a:fillRect/>
            </a:stretch>
          </p:blipFill>
          <p:spPr>
            <a:xfrm flipH="1">
              <a:off x="3638937" y="20331674"/>
              <a:ext cx="1065600" cy="1065600"/>
            </a:xfrm>
            <a:custGeom>
              <a:avLst/>
              <a:gdLst>
                <a:gd name="connsiteX0" fmla="*/ 532800 w 1065600"/>
                <a:gd name="connsiteY0" fmla="*/ 0 h 1065600"/>
                <a:gd name="connsiteX1" fmla="*/ 1065600 w 1065600"/>
                <a:gd name="connsiteY1" fmla="*/ 532800 h 1065600"/>
                <a:gd name="connsiteX2" fmla="*/ 532800 w 1065600"/>
                <a:gd name="connsiteY2" fmla="*/ 1065600 h 1065600"/>
                <a:gd name="connsiteX3" fmla="*/ 0 w 1065600"/>
                <a:gd name="connsiteY3" fmla="*/ 532800 h 1065600"/>
                <a:gd name="connsiteX4" fmla="*/ 532800 w 1065600"/>
                <a:gd name="connsiteY4" fmla="*/ 0 h 106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5600" h="1065600">
                  <a:moveTo>
                    <a:pt x="532800" y="0"/>
                  </a:moveTo>
                  <a:cubicBezTo>
                    <a:pt x="827057" y="0"/>
                    <a:pt x="1065600" y="238542"/>
                    <a:pt x="1065600" y="532800"/>
                  </a:cubicBezTo>
                  <a:cubicBezTo>
                    <a:pt x="1065600" y="827056"/>
                    <a:pt x="827057" y="1065600"/>
                    <a:pt x="532800" y="1065600"/>
                  </a:cubicBezTo>
                  <a:cubicBezTo>
                    <a:pt x="238543" y="1065600"/>
                    <a:pt x="0" y="827056"/>
                    <a:pt x="0" y="532800"/>
                  </a:cubicBezTo>
                  <a:cubicBezTo>
                    <a:pt x="0" y="238542"/>
                    <a:pt x="238543" y="0"/>
                    <a:pt x="532800" y="0"/>
                  </a:cubicBezTo>
                  <a:close/>
                </a:path>
              </a:pathLst>
            </a:custGeom>
            <a:ln w="28575">
              <a:solidFill>
                <a:schemeClr val="bg1"/>
              </a:solidFill>
            </a:ln>
          </p:spPr>
        </p:pic>
      </p:grpSp>
      <p:cxnSp>
        <p:nvCxnSpPr>
          <p:cNvPr id="1510" name="Straight Arrow Connector 95">
            <a:extLst>
              <a:ext uri="{FF2B5EF4-FFF2-40B4-BE49-F238E27FC236}">
                <a16:creationId xmlns:a16="http://schemas.microsoft.com/office/drawing/2014/main" id="{7B23D69E-BA4D-481E-AD33-87614A44D88A}"/>
              </a:ext>
            </a:extLst>
          </p:cNvPr>
          <p:cNvCxnSpPr>
            <a:cxnSpLocks/>
            <a:stCxn id="1586" idx="2"/>
            <a:endCxn id="1578" idx="0"/>
          </p:cNvCxnSpPr>
          <p:nvPr/>
        </p:nvCxnSpPr>
        <p:spPr>
          <a:xfrm rot="5400000">
            <a:off x="2347410" y="23988879"/>
            <a:ext cx="1277029" cy="905175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1" name="Group 1510">
            <a:extLst>
              <a:ext uri="{FF2B5EF4-FFF2-40B4-BE49-F238E27FC236}">
                <a16:creationId xmlns:a16="http://schemas.microsoft.com/office/drawing/2014/main" id="{EAAF36DB-DFFD-4C93-9D7F-497CCF065710}"/>
              </a:ext>
            </a:extLst>
          </p:cNvPr>
          <p:cNvGrpSpPr/>
          <p:nvPr/>
        </p:nvGrpSpPr>
        <p:grpSpPr>
          <a:xfrm>
            <a:off x="2368889" y="8628293"/>
            <a:ext cx="2082160" cy="380693"/>
            <a:chOff x="2559049" y="1891234"/>
            <a:chExt cx="2361685" cy="4318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512" name="Rectangle: Rounded Corners 1511">
              <a:extLst>
                <a:ext uri="{FF2B5EF4-FFF2-40B4-BE49-F238E27FC236}">
                  <a16:creationId xmlns:a16="http://schemas.microsoft.com/office/drawing/2014/main" id="{35C047C5-D87A-4E52-B8FB-210FA2AA4D8B}"/>
                </a:ext>
              </a:extLst>
            </p:cNvPr>
            <p:cNvSpPr/>
            <p:nvPr/>
          </p:nvSpPr>
          <p:spPr>
            <a:xfrm>
              <a:off x="2559049" y="1891234"/>
              <a:ext cx="2361685" cy="4318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rgbClr val="74CD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513" name="TextBox 1512">
              <a:extLst>
                <a:ext uri="{FF2B5EF4-FFF2-40B4-BE49-F238E27FC236}">
                  <a16:creationId xmlns:a16="http://schemas.microsoft.com/office/drawing/2014/main" id="{8B85A2BF-64F9-4733-80E9-2666A0ED7D26}"/>
                </a:ext>
              </a:extLst>
            </p:cNvPr>
            <p:cNvSpPr txBox="1"/>
            <p:nvPr/>
          </p:nvSpPr>
          <p:spPr>
            <a:xfrm>
              <a:off x="2713771" y="1914822"/>
              <a:ext cx="2052241" cy="3840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184B6A"/>
                  </a:solidFill>
                </a:rPr>
                <a:t>FIRST GENERATION</a:t>
              </a:r>
              <a:endParaRPr lang="en-PH" sz="1600" b="1" dirty="0">
                <a:solidFill>
                  <a:srgbClr val="184B6A"/>
                </a:solidFill>
              </a:endParaRPr>
            </a:p>
          </p:txBody>
        </p:sp>
      </p:grpSp>
      <p:grpSp>
        <p:nvGrpSpPr>
          <p:cNvPr id="1514" name="Group 1513">
            <a:extLst>
              <a:ext uri="{FF2B5EF4-FFF2-40B4-BE49-F238E27FC236}">
                <a16:creationId xmlns:a16="http://schemas.microsoft.com/office/drawing/2014/main" id="{B3013C7D-9C77-4865-9B8C-2E1C4FB9984B}"/>
              </a:ext>
            </a:extLst>
          </p:cNvPr>
          <p:cNvGrpSpPr/>
          <p:nvPr/>
        </p:nvGrpSpPr>
        <p:grpSpPr>
          <a:xfrm>
            <a:off x="127556" y="9961475"/>
            <a:ext cx="3016066" cy="1121714"/>
            <a:chOff x="114854" y="9999578"/>
            <a:chExt cx="3016067" cy="112171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1515" name="Group 1514">
              <a:extLst>
                <a:ext uri="{FF2B5EF4-FFF2-40B4-BE49-F238E27FC236}">
                  <a16:creationId xmlns:a16="http://schemas.microsoft.com/office/drawing/2014/main" id="{D461214A-C15C-4CE9-B544-FEDFDCDBE01B}"/>
                </a:ext>
              </a:extLst>
            </p:cNvPr>
            <p:cNvGrpSpPr/>
            <p:nvPr/>
          </p:nvGrpSpPr>
          <p:grpSpPr>
            <a:xfrm flipH="1">
              <a:off x="114854" y="9999578"/>
              <a:ext cx="2747818" cy="1121715"/>
              <a:chOff x="3892266" y="2945265"/>
              <a:chExt cx="2747818" cy="1121715"/>
            </a:xfrm>
          </p:grpSpPr>
          <p:sp>
            <p:nvSpPr>
              <p:cNvPr id="1517" name="Rectangle: Rounded Corners 1516">
                <a:extLst>
                  <a:ext uri="{FF2B5EF4-FFF2-40B4-BE49-F238E27FC236}">
                    <a16:creationId xmlns:a16="http://schemas.microsoft.com/office/drawing/2014/main" id="{7DB26A3A-A83D-4638-B1E4-9DF62D3EC2F2}"/>
                  </a:ext>
                </a:extLst>
              </p:cNvPr>
              <p:cNvSpPr/>
              <p:nvPr/>
            </p:nvSpPr>
            <p:spPr>
              <a:xfrm>
                <a:off x="3974719" y="2974240"/>
                <a:ext cx="1645978" cy="426384"/>
              </a:xfrm>
              <a:prstGeom prst="roundRect">
                <a:avLst>
                  <a:gd name="adj" fmla="val 50000"/>
                </a:avLst>
              </a:prstGeom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sp>
            <p:nvSpPr>
              <p:cNvPr id="1518" name="Rectangle: Rounded Corners 1517">
                <a:extLst>
                  <a:ext uri="{FF2B5EF4-FFF2-40B4-BE49-F238E27FC236}">
                    <a16:creationId xmlns:a16="http://schemas.microsoft.com/office/drawing/2014/main" id="{E54BC4AC-6701-476C-9EC2-CBB16EDE216B}"/>
                  </a:ext>
                </a:extLst>
              </p:cNvPr>
              <p:cNvSpPr/>
              <p:nvPr/>
            </p:nvSpPr>
            <p:spPr>
              <a:xfrm>
                <a:off x="3974718" y="3615957"/>
                <a:ext cx="1431822" cy="426384"/>
              </a:xfrm>
              <a:prstGeom prst="roundRect">
                <a:avLst>
                  <a:gd name="adj" fmla="val 50000"/>
                </a:avLst>
              </a:prstGeom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1519" name="Rectangle: Rounded Corners 1518">
                <a:extLst>
                  <a:ext uri="{FF2B5EF4-FFF2-40B4-BE49-F238E27FC236}">
                    <a16:creationId xmlns:a16="http://schemas.microsoft.com/office/drawing/2014/main" id="{CB388876-247F-4CEB-806D-5534C3EDF4AF}"/>
                  </a:ext>
                </a:extLst>
              </p:cNvPr>
              <p:cNvSpPr/>
              <p:nvPr/>
            </p:nvSpPr>
            <p:spPr>
              <a:xfrm>
                <a:off x="3892266" y="3180814"/>
                <a:ext cx="2747818" cy="655205"/>
              </a:xfrm>
              <a:prstGeom prst="roundRect">
                <a:avLst>
                  <a:gd name="adj" fmla="val 50000"/>
                </a:avLst>
              </a:prstGeom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1520" name="TextBox 1519">
                <a:extLst>
                  <a:ext uri="{FF2B5EF4-FFF2-40B4-BE49-F238E27FC236}">
                    <a16:creationId xmlns:a16="http://schemas.microsoft.com/office/drawing/2014/main" id="{0311464B-1BE3-4106-909A-FB1C479EF39B}"/>
                  </a:ext>
                </a:extLst>
              </p:cNvPr>
              <p:cNvSpPr txBox="1"/>
              <p:nvPr/>
            </p:nvSpPr>
            <p:spPr>
              <a:xfrm>
                <a:off x="4616450" y="2945265"/>
                <a:ext cx="1064797" cy="26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1" b="1" dirty="0">
                    <a:solidFill>
                      <a:schemeClr val="bg1"/>
                    </a:solidFill>
                  </a:rPr>
                  <a:t>ENIAC</a:t>
                </a:r>
                <a:endParaRPr lang="en-PH" sz="1101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21" name="TextBox 1520">
                <a:extLst>
                  <a:ext uri="{FF2B5EF4-FFF2-40B4-BE49-F238E27FC236}">
                    <a16:creationId xmlns:a16="http://schemas.microsoft.com/office/drawing/2014/main" id="{46114F47-2AAC-441C-8A9E-A29C9BE1A19F}"/>
                  </a:ext>
                </a:extLst>
              </p:cNvPr>
              <p:cNvSpPr txBox="1"/>
              <p:nvPr/>
            </p:nvSpPr>
            <p:spPr>
              <a:xfrm>
                <a:off x="4616450" y="3836019"/>
                <a:ext cx="421910" cy="230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PH" sz="901" b="1" dirty="0">
                    <a:solidFill>
                      <a:schemeClr val="bg1"/>
                    </a:solidFill>
                  </a:rPr>
                  <a:t>1946</a:t>
                </a:r>
              </a:p>
            </p:txBody>
          </p:sp>
          <p:sp>
            <p:nvSpPr>
              <p:cNvPr id="1522" name="TextBox 1521">
                <a:extLst>
                  <a:ext uri="{FF2B5EF4-FFF2-40B4-BE49-F238E27FC236}">
                    <a16:creationId xmlns:a16="http://schemas.microsoft.com/office/drawing/2014/main" id="{BA32BF63-5751-49BA-91AF-B748A0BDFF58}"/>
                  </a:ext>
                </a:extLst>
              </p:cNvPr>
              <p:cNvSpPr txBox="1"/>
              <p:nvPr/>
            </p:nvSpPr>
            <p:spPr>
              <a:xfrm>
                <a:off x="4664589" y="3215861"/>
                <a:ext cx="1960794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800" dirty="0">
                    <a:solidFill>
                      <a:schemeClr val="bg1"/>
                    </a:solidFill>
                  </a:rPr>
                  <a:t>Stands for </a:t>
                </a:r>
                <a:r>
                  <a:rPr lang="en-US" sz="800" b="1" dirty="0">
                    <a:solidFill>
                      <a:schemeClr val="bg1"/>
                    </a:solidFill>
                  </a:rPr>
                  <a:t>E</a:t>
                </a:r>
                <a:r>
                  <a:rPr lang="en-US" sz="800" dirty="0">
                    <a:solidFill>
                      <a:schemeClr val="bg1"/>
                    </a:solidFill>
                  </a:rPr>
                  <a:t>lectronic </a:t>
                </a:r>
                <a:r>
                  <a:rPr lang="en-US" sz="800" b="1" dirty="0">
                    <a:solidFill>
                      <a:schemeClr val="bg1"/>
                    </a:solidFill>
                  </a:rPr>
                  <a:t>N</a:t>
                </a:r>
                <a:r>
                  <a:rPr lang="en-US" sz="800" dirty="0">
                    <a:solidFill>
                      <a:schemeClr val="bg1"/>
                    </a:solidFill>
                  </a:rPr>
                  <a:t>umerical </a:t>
                </a:r>
              </a:p>
              <a:p>
                <a:pPr algn="r"/>
                <a:r>
                  <a:rPr lang="en-US" sz="800" b="1" dirty="0">
                    <a:solidFill>
                      <a:schemeClr val="bg1"/>
                    </a:solidFill>
                  </a:rPr>
                  <a:t>I</a:t>
                </a:r>
                <a:r>
                  <a:rPr lang="en-US" sz="800" dirty="0">
                    <a:solidFill>
                      <a:schemeClr val="bg1"/>
                    </a:solidFill>
                  </a:rPr>
                  <a:t>ntegrator &amp; </a:t>
                </a:r>
                <a:r>
                  <a:rPr lang="en-US" sz="800" b="1" dirty="0">
                    <a:solidFill>
                      <a:schemeClr val="bg1"/>
                    </a:solidFill>
                  </a:rPr>
                  <a:t>C</a:t>
                </a:r>
                <a:r>
                  <a:rPr lang="en-US" sz="800" dirty="0">
                    <a:solidFill>
                      <a:schemeClr val="bg1"/>
                    </a:solidFill>
                  </a:rPr>
                  <a:t>omputer. It is the first </a:t>
                </a:r>
              </a:p>
              <a:p>
                <a:pPr algn="r"/>
                <a:r>
                  <a:rPr lang="en-US" sz="800" dirty="0">
                    <a:solidFill>
                      <a:schemeClr val="bg1"/>
                    </a:solidFill>
                  </a:rPr>
                  <a:t>electronic-general purpose computer. It is</a:t>
                </a:r>
              </a:p>
              <a:p>
                <a:pPr algn="r"/>
                <a:r>
                  <a:rPr lang="en-US" sz="800" dirty="0">
                    <a:solidFill>
                      <a:schemeClr val="bg1"/>
                    </a:solidFill>
                  </a:rPr>
                  <a:t> invented by John Prester &amp; John Mauchly.</a:t>
                </a:r>
                <a:endParaRPr lang="en-PH" sz="8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516" name="Picture 1515">
              <a:extLst>
                <a:ext uri="{FF2B5EF4-FFF2-40B4-BE49-F238E27FC236}">
                  <a16:creationId xmlns:a16="http://schemas.microsoft.com/office/drawing/2014/main" id="{76B5DBAF-54B1-4FC8-8DEA-060AE072A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5" t="570" r="35453" b="1879"/>
            <a:stretch>
              <a:fillRect/>
            </a:stretch>
          </p:blipFill>
          <p:spPr>
            <a:xfrm>
              <a:off x="2065321" y="10025577"/>
              <a:ext cx="1065600" cy="1065600"/>
            </a:xfrm>
            <a:custGeom>
              <a:avLst/>
              <a:gdLst>
                <a:gd name="connsiteX0" fmla="*/ 532800 w 1065600"/>
                <a:gd name="connsiteY0" fmla="*/ 0 h 1065600"/>
                <a:gd name="connsiteX1" fmla="*/ 1065600 w 1065600"/>
                <a:gd name="connsiteY1" fmla="*/ 532800 h 1065600"/>
                <a:gd name="connsiteX2" fmla="*/ 532800 w 1065600"/>
                <a:gd name="connsiteY2" fmla="*/ 1065600 h 1065600"/>
                <a:gd name="connsiteX3" fmla="*/ 0 w 1065600"/>
                <a:gd name="connsiteY3" fmla="*/ 532800 h 1065600"/>
                <a:gd name="connsiteX4" fmla="*/ 532800 w 1065600"/>
                <a:gd name="connsiteY4" fmla="*/ 0 h 106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5600" h="1065600">
                  <a:moveTo>
                    <a:pt x="532800" y="0"/>
                  </a:moveTo>
                  <a:cubicBezTo>
                    <a:pt x="827057" y="0"/>
                    <a:pt x="1065600" y="238543"/>
                    <a:pt x="1065600" y="532800"/>
                  </a:cubicBezTo>
                  <a:cubicBezTo>
                    <a:pt x="1065600" y="827057"/>
                    <a:pt x="827057" y="1065600"/>
                    <a:pt x="532800" y="1065600"/>
                  </a:cubicBezTo>
                  <a:cubicBezTo>
                    <a:pt x="238543" y="1065600"/>
                    <a:pt x="0" y="827057"/>
                    <a:pt x="0" y="532800"/>
                  </a:cubicBezTo>
                  <a:cubicBezTo>
                    <a:pt x="0" y="238543"/>
                    <a:pt x="238543" y="0"/>
                    <a:pt x="532800" y="0"/>
                  </a:cubicBezTo>
                  <a:close/>
                </a:path>
              </a:pathLst>
            </a:custGeom>
            <a:ln w="28575">
              <a:solidFill>
                <a:schemeClr val="bg1"/>
              </a:solidFill>
            </a:ln>
          </p:spPr>
        </p:pic>
      </p:grpSp>
      <p:grpSp>
        <p:nvGrpSpPr>
          <p:cNvPr id="1523" name="Group 1522">
            <a:extLst>
              <a:ext uri="{FF2B5EF4-FFF2-40B4-BE49-F238E27FC236}">
                <a16:creationId xmlns:a16="http://schemas.microsoft.com/office/drawing/2014/main" id="{ACAA6723-87CF-451D-B78F-6EC778C5A7E8}"/>
              </a:ext>
            </a:extLst>
          </p:cNvPr>
          <p:cNvGrpSpPr/>
          <p:nvPr/>
        </p:nvGrpSpPr>
        <p:grpSpPr>
          <a:xfrm>
            <a:off x="3893133" y="10631997"/>
            <a:ext cx="2763450" cy="1121714"/>
            <a:chOff x="3892266" y="2945265"/>
            <a:chExt cx="2763450" cy="112171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524" name="Rectangle: Rounded Corners 1523">
              <a:extLst>
                <a:ext uri="{FF2B5EF4-FFF2-40B4-BE49-F238E27FC236}">
                  <a16:creationId xmlns:a16="http://schemas.microsoft.com/office/drawing/2014/main" id="{0BEA1FDB-5513-4808-AC89-0523AF043A48}"/>
                </a:ext>
              </a:extLst>
            </p:cNvPr>
            <p:cNvSpPr/>
            <p:nvPr/>
          </p:nvSpPr>
          <p:spPr>
            <a:xfrm>
              <a:off x="3974719" y="2974240"/>
              <a:ext cx="1645978" cy="426384"/>
            </a:xfrm>
            <a:prstGeom prst="roundRect">
              <a:avLst>
                <a:gd name="adj" fmla="val 50000"/>
              </a:avLst>
            </a:prstGeom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1525" name="Rectangle: Rounded Corners 1524">
              <a:extLst>
                <a:ext uri="{FF2B5EF4-FFF2-40B4-BE49-F238E27FC236}">
                  <a16:creationId xmlns:a16="http://schemas.microsoft.com/office/drawing/2014/main" id="{D54965FE-4BA5-42BC-811D-B4A2F4D58A91}"/>
                </a:ext>
              </a:extLst>
            </p:cNvPr>
            <p:cNvSpPr/>
            <p:nvPr/>
          </p:nvSpPr>
          <p:spPr>
            <a:xfrm>
              <a:off x="3974718" y="3615957"/>
              <a:ext cx="1431822" cy="426384"/>
            </a:xfrm>
            <a:prstGeom prst="roundRect">
              <a:avLst>
                <a:gd name="adj" fmla="val 50000"/>
              </a:avLst>
            </a:prstGeom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526" name="Rectangle: Rounded Corners 1525">
              <a:extLst>
                <a:ext uri="{FF2B5EF4-FFF2-40B4-BE49-F238E27FC236}">
                  <a16:creationId xmlns:a16="http://schemas.microsoft.com/office/drawing/2014/main" id="{4E779CD3-30A7-4F50-9220-8373765F7A78}"/>
                </a:ext>
              </a:extLst>
            </p:cNvPr>
            <p:cNvSpPr/>
            <p:nvPr/>
          </p:nvSpPr>
          <p:spPr>
            <a:xfrm>
              <a:off x="3892266" y="3180814"/>
              <a:ext cx="2747818" cy="655205"/>
            </a:xfrm>
            <a:prstGeom prst="roundRect">
              <a:avLst>
                <a:gd name="adj" fmla="val 50000"/>
              </a:avLst>
            </a:prstGeom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527" name="TextBox 1526">
              <a:extLst>
                <a:ext uri="{FF2B5EF4-FFF2-40B4-BE49-F238E27FC236}">
                  <a16:creationId xmlns:a16="http://schemas.microsoft.com/office/drawing/2014/main" id="{2194E213-6A37-4A51-AAA7-6E009F497AE0}"/>
                </a:ext>
              </a:extLst>
            </p:cNvPr>
            <p:cNvSpPr txBox="1"/>
            <p:nvPr/>
          </p:nvSpPr>
          <p:spPr>
            <a:xfrm>
              <a:off x="4616450" y="2945265"/>
              <a:ext cx="1064797" cy="261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1" b="1" dirty="0">
                  <a:solidFill>
                    <a:schemeClr val="bg1"/>
                  </a:solidFill>
                </a:rPr>
                <a:t>UNIVAC 1</a:t>
              </a:r>
              <a:endParaRPr lang="en-PH" sz="1101" b="1" dirty="0">
                <a:solidFill>
                  <a:schemeClr val="bg1"/>
                </a:solidFill>
              </a:endParaRPr>
            </a:p>
          </p:txBody>
        </p:sp>
        <p:sp>
          <p:nvSpPr>
            <p:cNvPr id="1528" name="TextBox 1527">
              <a:extLst>
                <a:ext uri="{FF2B5EF4-FFF2-40B4-BE49-F238E27FC236}">
                  <a16:creationId xmlns:a16="http://schemas.microsoft.com/office/drawing/2014/main" id="{AF56D73B-6AFE-4F96-BCC0-E61B5882A0C3}"/>
                </a:ext>
              </a:extLst>
            </p:cNvPr>
            <p:cNvSpPr txBox="1"/>
            <p:nvPr/>
          </p:nvSpPr>
          <p:spPr>
            <a:xfrm>
              <a:off x="4616450" y="3836019"/>
              <a:ext cx="421910" cy="2309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901" b="1" dirty="0">
                  <a:solidFill>
                    <a:schemeClr val="bg1"/>
                  </a:solidFill>
                </a:rPr>
                <a:t>1951</a:t>
              </a:r>
            </a:p>
          </p:txBody>
        </p:sp>
        <p:sp>
          <p:nvSpPr>
            <p:cNvPr id="1529" name="TextBox 1528">
              <a:extLst>
                <a:ext uri="{FF2B5EF4-FFF2-40B4-BE49-F238E27FC236}">
                  <a16:creationId xmlns:a16="http://schemas.microsoft.com/office/drawing/2014/main" id="{09CFE64C-A84E-44DD-9368-922684835DF0}"/>
                </a:ext>
              </a:extLst>
            </p:cNvPr>
            <p:cNvSpPr txBox="1"/>
            <p:nvPr/>
          </p:nvSpPr>
          <p:spPr>
            <a:xfrm>
              <a:off x="4677289" y="3228561"/>
              <a:ext cx="197842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Stands for </a:t>
              </a:r>
              <a:r>
                <a:rPr lang="en-US" sz="800" b="1" dirty="0" err="1">
                  <a:solidFill>
                    <a:schemeClr val="bg1"/>
                  </a:solidFill>
                </a:rPr>
                <a:t>UNIV</a:t>
              </a:r>
              <a:r>
                <a:rPr lang="en-US" sz="800" dirty="0" err="1">
                  <a:solidFill>
                    <a:schemeClr val="bg1"/>
                  </a:solidFill>
                </a:rPr>
                <a:t>ersal</a:t>
              </a:r>
              <a:r>
                <a:rPr lang="en-US" sz="800" dirty="0">
                  <a:solidFill>
                    <a:schemeClr val="bg1"/>
                  </a:solidFill>
                </a:rPr>
                <a:t> </a:t>
              </a:r>
              <a:r>
                <a:rPr lang="en-US" sz="800" b="1" dirty="0">
                  <a:solidFill>
                    <a:schemeClr val="bg1"/>
                  </a:solidFill>
                </a:rPr>
                <a:t>A</a:t>
              </a:r>
              <a:r>
                <a:rPr lang="en-US" sz="800" dirty="0">
                  <a:solidFill>
                    <a:schemeClr val="bg1"/>
                  </a:solidFill>
                </a:rPr>
                <a:t>utomatic </a:t>
              </a:r>
              <a:r>
                <a:rPr lang="en-US" sz="800" b="1" dirty="0">
                  <a:solidFill>
                    <a:schemeClr val="bg1"/>
                  </a:solidFill>
                </a:rPr>
                <a:t>C</a:t>
              </a:r>
              <a:r>
                <a:rPr lang="en-US" sz="800" dirty="0">
                  <a:solidFill>
                    <a:schemeClr val="bg1"/>
                  </a:solidFill>
                </a:rPr>
                <a:t>omputer </a:t>
              </a:r>
            </a:p>
            <a:p>
              <a:r>
                <a:rPr lang="en-US" sz="800" dirty="0">
                  <a:solidFill>
                    <a:schemeClr val="bg1"/>
                  </a:solidFill>
                </a:rPr>
                <a:t>1. It is the first commercial computer. It is</a:t>
              </a:r>
            </a:p>
            <a:p>
              <a:r>
                <a:rPr lang="en-US" sz="800" dirty="0">
                  <a:solidFill>
                    <a:schemeClr val="bg1"/>
                  </a:solidFill>
                </a:rPr>
                <a:t>also invented by John Prester &amp; John </a:t>
              </a:r>
            </a:p>
            <a:p>
              <a:r>
                <a:rPr lang="en-US" sz="800" dirty="0">
                  <a:solidFill>
                    <a:schemeClr val="bg1"/>
                  </a:solidFill>
                </a:rPr>
                <a:t>Mauchly.</a:t>
              </a:r>
              <a:endParaRPr lang="en-PH" sz="8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530" name="Picture 1529">
            <a:extLst>
              <a:ext uri="{FF2B5EF4-FFF2-40B4-BE49-F238E27FC236}">
                <a16:creationId xmlns:a16="http://schemas.microsoft.com/office/drawing/2014/main" id="{1F7E311D-EEC6-425A-8727-9524A7816FC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1" t="19" r="18023" b="580"/>
          <a:stretch>
            <a:fillRect/>
          </a:stretch>
        </p:blipFill>
        <p:spPr>
          <a:xfrm>
            <a:off x="3624886" y="10657998"/>
            <a:ext cx="1065600" cy="1065600"/>
          </a:xfrm>
          <a:custGeom>
            <a:avLst/>
            <a:gdLst>
              <a:gd name="connsiteX0" fmla="*/ 532800 w 1065600"/>
              <a:gd name="connsiteY0" fmla="*/ 0 h 1065600"/>
              <a:gd name="connsiteX1" fmla="*/ 1065600 w 1065600"/>
              <a:gd name="connsiteY1" fmla="*/ 532800 h 1065600"/>
              <a:gd name="connsiteX2" fmla="*/ 532800 w 1065600"/>
              <a:gd name="connsiteY2" fmla="*/ 1065600 h 1065600"/>
              <a:gd name="connsiteX3" fmla="*/ 0 w 1065600"/>
              <a:gd name="connsiteY3" fmla="*/ 532800 h 1065600"/>
              <a:gd name="connsiteX4" fmla="*/ 532800 w 1065600"/>
              <a:gd name="connsiteY4" fmla="*/ 0 h 106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5600" h="1065600">
                <a:moveTo>
                  <a:pt x="532800" y="0"/>
                </a:moveTo>
                <a:cubicBezTo>
                  <a:pt x="827057" y="0"/>
                  <a:pt x="1065600" y="238543"/>
                  <a:pt x="1065600" y="532800"/>
                </a:cubicBezTo>
                <a:cubicBezTo>
                  <a:pt x="1065600" y="827057"/>
                  <a:pt x="827057" y="1065600"/>
                  <a:pt x="532800" y="1065600"/>
                </a:cubicBezTo>
                <a:cubicBezTo>
                  <a:pt x="238543" y="1065600"/>
                  <a:pt x="0" y="827057"/>
                  <a:pt x="0" y="532800"/>
                </a:cubicBezTo>
                <a:cubicBezTo>
                  <a:pt x="0" y="238543"/>
                  <a:pt x="238543" y="0"/>
                  <a:pt x="532800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531" name="Group 1530">
            <a:extLst>
              <a:ext uri="{FF2B5EF4-FFF2-40B4-BE49-F238E27FC236}">
                <a16:creationId xmlns:a16="http://schemas.microsoft.com/office/drawing/2014/main" id="{F1BCA8B4-76CA-4013-A756-9650BAA04951}"/>
              </a:ext>
            </a:extLst>
          </p:cNvPr>
          <p:cNvGrpSpPr/>
          <p:nvPr/>
        </p:nvGrpSpPr>
        <p:grpSpPr>
          <a:xfrm flipH="1">
            <a:off x="129445" y="11297880"/>
            <a:ext cx="2747819" cy="1121714"/>
            <a:chOff x="3892266" y="2945265"/>
            <a:chExt cx="2747818" cy="112171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532" name="Rectangle: Rounded Corners 1531">
              <a:extLst>
                <a:ext uri="{FF2B5EF4-FFF2-40B4-BE49-F238E27FC236}">
                  <a16:creationId xmlns:a16="http://schemas.microsoft.com/office/drawing/2014/main" id="{DDB0E334-8711-4D97-B2E2-12471CED6025}"/>
                </a:ext>
              </a:extLst>
            </p:cNvPr>
            <p:cNvSpPr/>
            <p:nvPr/>
          </p:nvSpPr>
          <p:spPr>
            <a:xfrm>
              <a:off x="3974719" y="2974240"/>
              <a:ext cx="1645978" cy="426384"/>
            </a:xfrm>
            <a:prstGeom prst="roundRect">
              <a:avLst>
                <a:gd name="adj" fmla="val 50000"/>
              </a:avLst>
            </a:prstGeom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1533" name="Rectangle: Rounded Corners 1532">
              <a:extLst>
                <a:ext uri="{FF2B5EF4-FFF2-40B4-BE49-F238E27FC236}">
                  <a16:creationId xmlns:a16="http://schemas.microsoft.com/office/drawing/2014/main" id="{B7C1F0D6-9F57-484E-AEC5-F5D3BC43A8F1}"/>
                </a:ext>
              </a:extLst>
            </p:cNvPr>
            <p:cNvSpPr/>
            <p:nvPr/>
          </p:nvSpPr>
          <p:spPr>
            <a:xfrm>
              <a:off x="3974718" y="3615957"/>
              <a:ext cx="1431822" cy="426384"/>
            </a:xfrm>
            <a:prstGeom prst="roundRect">
              <a:avLst>
                <a:gd name="adj" fmla="val 50000"/>
              </a:avLst>
            </a:prstGeom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534" name="Rectangle: Rounded Corners 1533">
              <a:extLst>
                <a:ext uri="{FF2B5EF4-FFF2-40B4-BE49-F238E27FC236}">
                  <a16:creationId xmlns:a16="http://schemas.microsoft.com/office/drawing/2014/main" id="{0C397CB5-EBF8-485C-BEE0-341C23398722}"/>
                </a:ext>
              </a:extLst>
            </p:cNvPr>
            <p:cNvSpPr/>
            <p:nvPr/>
          </p:nvSpPr>
          <p:spPr>
            <a:xfrm>
              <a:off x="3892266" y="3180814"/>
              <a:ext cx="2747818" cy="655205"/>
            </a:xfrm>
            <a:prstGeom prst="roundRect">
              <a:avLst>
                <a:gd name="adj" fmla="val 50000"/>
              </a:avLst>
            </a:prstGeom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535" name="TextBox 1534">
              <a:extLst>
                <a:ext uri="{FF2B5EF4-FFF2-40B4-BE49-F238E27FC236}">
                  <a16:creationId xmlns:a16="http://schemas.microsoft.com/office/drawing/2014/main" id="{2B15AC0D-2CEB-4920-A424-9E4D91B72963}"/>
                </a:ext>
              </a:extLst>
            </p:cNvPr>
            <p:cNvSpPr txBox="1"/>
            <p:nvPr/>
          </p:nvSpPr>
          <p:spPr>
            <a:xfrm>
              <a:off x="4616452" y="2945265"/>
              <a:ext cx="1064798" cy="261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1" b="1" dirty="0">
                  <a:solidFill>
                    <a:schemeClr val="bg1"/>
                  </a:solidFill>
                </a:rPr>
                <a:t>EDVAC</a:t>
              </a:r>
              <a:endParaRPr lang="en-PH" sz="1101" b="1" dirty="0">
                <a:solidFill>
                  <a:schemeClr val="bg1"/>
                </a:solidFill>
              </a:endParaRPr>
            </a:p>
          </p:txBody>
        </p:sp>
        <p:sp>
          <p:nvSpPr>
            <p:cNvPr id="1536" name="TextBox 1535">
              <a:extLst>
                <a:ext uri="{FF2B5EF4-FFF2-40B4-BE49-F238E27FC236}">
                  <a16:creationId xmlns:a16="http://schemas.microsoft.com/office/drawing/2014/main" id="{81FB11D1-7FF0-4451-B453-76E341904DAC}"/>
                </a:ext>
              </a:extLst>
            </p:cNvPr>
            <p:cNvSpPr txBox="1"/>
            <p:nvPr/>
          </p:nvSpPr>
          <p:spPr>
            <a:xfrm>
              <a:off x="4616450" y="3836019"/>
              <a:ext cx="421910" cy="2309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PH" sz="901" b="1" dirty="0">
                  <a:solidFill>
                    <a:schemeClr val="bg1"/>
                  </a:solidFill>
                </a:rPr>
                <a:t>1951</a:t>
              </a:r>
            </a:p>
          </p:txBody>
        </p:sp>
        <p:sp>
          <p:nvSpPr>
            <p:cNvPr id="1537" name="TextBox 1536">
              <a:extLst>
                <a:ext uri="{FF2B5EF4-FFF2-40B4-BE49-F238E27FC236}">
                  <a16:creationId xmlns:a16="http://schemas.microsoft.com/office/drawing/2014/main" id="{E0B8B489-097A-4E58-839C-33311BD56FC1}"/>
                </a:ext>
              </a:extLst>
            </p:cNvPr>
            <p:cNvSpPr txBox="1"/>
            <p:nvPr/>
          </p:nvSpPr>
          <p:spPr>
            <a:xfrm>
              <a:off x="4696339" y="3215861"/>
              <a:ext cx="193995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800" dirty="0">
                  <a:solidFill>
                    <a:schemeClr val="bg1"/>
                  </a:solidFill>
                </a:rPr>
                <a:t>Stands for </a:t>
              </a:r>
              <a:r>
                <a:rPr lang="en-US" sz="800" b="1" dirty="0">
                  <a:solidFill>
                    <a:schemeClr val="bg1"/>
                  </a:solidFill>
                </a:rPr>
                <a:t>E</a:t>
              </a:r>
              <a:r>
                <a:rPr lang="en-US" sz="800" dirty="0">
                  <a:solidFill>
                    <a:schemeClr val="bg1"/>
                  </a:solidFill>
                </a:rPr>
                <a:t>lectronic </a:t>
              </a:r>
              <a:r>
                <a:rPr lang="en-US" sz="800" b="1" dirty="0">
                  <a:solidFill>
                    <a:schemeClr val="bg1"/>
                  </a:solidFill>
                </a:rPr>
                <a:t>D</a:t>
              </a:r>
              <a:r>
                <a:rPr lang="en-US" sz="800" dirty="0">
                  <a:solidFill>
                    <a:schemeClr val="bg1"/>
                  </a:solidFill>
                </a:rPr>
                <a:t>iscrete </a:t>
              </a:r>
              <a:r>
                <a:rPr lang="en-US" sz="800" b="1" dirty="0">
                  <a:solidFill>
                    <a:schemeClr val="bg1"/>
                  </a:solidFill>
                </a:rPr>
                <a:t>V</a:t>
              </a:r>
              <a:r>
                <a:rPr lang="en-US" sz="800" dirty="0">
                  <a:solidFill>
                    <a:schemeClr val="bg1"/>
                  </a:solidFill>
                </a:rPr>
                <a:t>ariable</a:t>
              </a:r>
            </a:p>
            <a:p>
              <a:pPr algn="r"/>
              <a:r>
                <a:rPr lang="en-US" sz="800" b="1" dirty="0">
                  <a:solidFill>
                    <a:schemeClr val="bg1"/>
                  </a:solidFill>
                </a:rPr>
                <a:t>A</a:t>
              </a:r>
              <a:r>
                <a:rPr lang="en-US" sz="800" dirty="0">
                  <a:solidFill>
                    <a:schemeClr val="bg1"/>
                  </a:solidFill>
                </a:rPr>
                <a:t>utomatic </a:t>
              </a:r>
              <a:r>
                <a:rPr lang="en-US" sz="800" b="1" dirty="0">
                  <a:solidFill>
                    <a:schemeClr val="bg1"/>
                  </a:solidFill>
                </a:rPr>
                <a:t>C</a:t>
              </a:r>
              <a:r>
                <a:rPr lang="en-US" sz="800" dirty="0">
                  <a:solidFill>
                    <a:schemeClr val="bg1"/>
                  </a:solidFill>
                </a:rPr>
                <a:t>omputer. It is the first </a:t>
              </a:r>
            </a:p>
            <a:p>
              <a:pPr algn="r"/>
              <a:r>
                <a:rPr lang="en-US" sz="800" dirty="0">
                  <a:solidFill>
                    <a:schemeClr val="bg1"/>
                  </a:solidFill>
                </a:rPr>
                <a:t>computer that has a memory to hold both</a:t>
              </a:r>
            </a:p>
            <a:p>
              <a:pPr algn="r"/>
              <a:r>
                <a:rPr lang="en-US" sz="800" dirty="0">
                  <a:solidFill>
                    <a:schemeClr val="bg1"/>
                  </a:solidFill>
                </a:rPr>
                <a:t>a stored program as well as data.</a:t>
              </a:r>
              <a:endParaRPr lang="en-PH" sz="8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538" name="Picture 1537">
            <a:extLst>
              <a:ext uri="{FF2B5EF4-FFF2-40B4-BE49-F238E27FC236}">
                <a16:creationId xmlns:a16="http://schemas.microsoft.com/office/drawing/2014/main" id="{E5943DC6-38FD-44C1-8F24-50225BC84D0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8" r="20981" b="1812"/>
          <a:stretch>
            <a:fillRect/>
          </a:stretch>
        </p:blipFill>
        <p:spPr>
          <a:xfrm>
            <a:off x="2079914" y="11328997"/>
            <a:ext cx="1065600" cy="1060485"/>
          </a:xfrm>
          <a:custGeom>
            <a:avLst/>
            <a:gdLst>
              <a:gd name="connsiteX0" fmla="*/ 482061 w 1065600"/>
              <a:gd name="connsiteY0" fmla="*/ 0 h 1060485"/>
              <a:gd name="connsiteX1" fmla="*/ 583540 w 1065600"/>
              <a:gd name="connsiteY1" fmla="*/ 0 h 1060485"/>
              <a:gd name="connsiteX2" fmla="*/ 640178 w 1065600"/>
              <a:gd name="connsiteY2" fmla="*/ 5710 h 1060485"/>
              <a:gd name="connsiteX3" fmla="*/ 1065600 w 1065600"/>
              <a:gd name="connsiteY3" fmla="*/ 527685 h 1060485"/>
              <a:gd name="connsiteX4" fmla="*/ 532800 w 1065600"/>
              <a:gd name="connsiteY4" fmla="*/ 1060485 h 1060485"/>
              <a:gd name="connsiteX5" fmla="*/ 0 w 1065600"/>
              <a:gd name="connsiteY5" fmla="*/ 527685 h 1060485"/>
              <a:gd name="connsiteX6" fmla="*/ 425422 w 1065600"/>
              <a:gd name="connsiteY6" fmla="*/ 5710 h 106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5600" h="1060485">
                <a:moveTo>
                  <a:pt x="482061" y="0"/>
                </a:moveTo>
                <a:lnTo>
                  <a:pt x="583540" y="0"/>
                </a:lnTo>
                <a:lnTo>
                  <a:pt x="640178" y="5710"/>
                </a:lnTo>
                <a:cubicBezTo>
                  <a:pt x="882966" y="55391"/>
                  <a:pt x="1065600" y="270210"/>
                  <a:pt x="1065600" y="527685"/>
                </a:cubicBezTo>
                <a:cubicBezTo>
                  <a:pt x="1065600" y="821942"/>
                  <a:pt x="827057" y="1060485"/>
                  <a:pt x="532800" y="1060485"/>
                </a:cubicBezTo>
                <a:cubicBezTo>
                  <a:pt x="238543" y="1060485"/>
                  <a:pt x="0" y="821942"/>
                  <a:pt x="0" y="527685"/>
                </a:cubicBezTo>
                <a:cubicBezTo>
                  <a:pt x="0" y="270210"/>
                  <a:pt x="182635" y="55391"/>
                  <a:pt x="425422" y="571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539" name="Straight Arrow Connector 95">
            <a:extLst>
              <a:ext uri="{FF2B5EF4-FFF2-40B4-BE49-F238E27FC236}">
                <a16:creationId xmlns:a16="http://schemas.microsoft.com/office/drawing/2014/main" id="{F728D662-1DB6-4E97-A1D4-AFE36A96DA37}"/>
              </a:ext>
            </a:extLst>
          </p:cNvPr>
          <p:cNvCxnSpPr>
            <a:cxnSpLocks/>
            <a:stCxn id="1586" idx="2"/>
            <a:endCxn id="1561" idx="0"/>
          </p:cNvCxnSpPr>
          <p:nvPr/>
        </p:nvCxnSpPr>
        <p:spPr>
          <a:xfrm rot="16200000" flipH="1">
            <a:off x="3146624" y="24094838"/>
            <a:ext cx="1273683" cy="689909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40" name="Group 1539">
            <a:extLst>
              <a:ext uri="{FF2B5EF4-FFF2-40B4-BE49-F238E27FC236}">
                <a16:creationId xmlns:a16="http://schemas.microsoft.com/office/drawing/2014/main" id="{CB4F4365-C6AC-4FA8-81D6-EF0614C33A0E}"/>
              </a:ext>
            </a:extLst>
          </p:cNvPr>
          <p:cNvGrpSpPr/>
          <p:nvPr/>
        </p:nvGrpSpPr>
        <p:grpSpPr>
          <a:xfrm>
            <a:off x="3661623" y="18216481"/>
            <a:ext cx="3001878" cy="1121714"/>
            <a:chOff x="3567567" y="12617067"/>
            <a:chExt cx="3001878" cy="112171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1541" name="Group 1540">
              <a:extLst>
                <a:ext uri="{FF2B5EF4-FFF2-40B4-BE49-F238E27FC236}">
                  <a16:creationId xmlns:a16="http://schemas.microsoft.com/office/drawing/2014/main" id="{C6F36B7D-DD09-4A29-BAA9-0E298E56C132}"/>
                </a:ext>
              </a:extLst>
            </p:cNvPr>
            <p:cNvGrpSpPr/>
            <p:nvPr/>
          </p:nvGrpSpPr>
          <p:grpSpPr>
            <a:xfrm>
              <a:off x="3821627" y="12617067"/>
              <a:ext cx="2747818" cy="1121715"/>
              <a:chOff x="3892266" y="2945265"/>
              <a:chExt cx="2747818" cy="1121715"/>
            </a:xfrm>
          </p:grpSpPr>
          <p:sp>
            <p:nvSpPr>
              <p:cNvPr id="1543" name="Rectangle: Rounded Corners 1542">
                <a:extLst>
                  <a:ext uri="{FF2B5EF4-FFF2-40B4-BE49-F238E27FC236}">
                    <a16:creationId xmlns:a16="http://schemas.microsoft.com/office/drawing/2014/main" id="{07B93773-7F77-4126-84D9-99745CB0270C}"/>
                  </a:ext>
                </a:extLst>
              </p:cNvPr>
              <p:cNvSpPr/>
              <p:nvPr/>
            </p:nvSpPr>
            <p:spPr>
              <a:xfrm>
                <a:off x="3974719" y="2974240"/>
                <a:ext cx="1645978" cy="426384"/>
              </a:xfrm>
              <a:prstGeom prst="roundRect">
                <a:avLst>
                  <a:gd name="adj" fmla="val 50000"/>
                </a:avLst>
              </a:prstGeom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sp>
            <p:nvSpPr>
              <p:cNvPr id="1544" name="Rectangle: Rounded Corners 1543">
                <a:extLst>
                  <a:ext uri="{FF2B5EF4-FFF2-40B4-BE49-F238E27FC236}">
                    <a16:creationId xmlns:a16="http://schemas.microsoft.com/office/drawing/2014/main" id="{D6A0C0E1-520B-4E4A-9893-ECA2F79650FF}"/>
                  </a:ext>
                </a:extLst>
              </p:cNvPr>
              <p:cNvSpPr/>
              <p:nvPr/>
            </p:nvSpPr>
            <p:spPr>
              <a:xfrm>
                <a:off x="3974718" y="3615957"/>
                <a:ext cx="1431822" cy="426384"/>
              </a:xfrm>
              <a:prstGeom prst="roundRect">
                <a:avLst>
                  <a:gd name="adj" fmla="val 50000"/>
                </a:avLst>
              </a:prstGeom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1545" name="Rectangle: Rounded Corners 1544">
                <a:extLst>
                  <a:ext uri="{FF2B5EF4-FFF2-40B4-BE49-F238E27FC236}">
                    <a16:creationId xmlns:a16="http://schemas.microsoft.com/office/drawing/2014/main" id="{797C2CD9-476B-467D-B32A-79010A4DC44B}"/>
                  </a:ext>
                </a:extLst>
              </p:cNvPr>
              <p:cNvSpPr/>
              <p:nvPr/>
            </p:nvSpPr>
            <p:spPr>
              <a:xfrm>
                <a:off x="3892266" y="3180814"/>
                <a:ext cx="2747818" cy="655205"/>
              </a:xfrm>
              <a:prstGeom prst="roundRect">
                <a:avLst>
                  <a:gd name="adj" fmla="val 50000"/>
                </a:avLst>
              </a:prstGeom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1546" name="TextBox 1545">
                <a:extLst>
                  <a:ext uri="{FF2B5EF4-FFF2-40B4-BE49-F238E27FC236}">
                    <a16:creationId xmlns:a16="http://schemas.microsoft.com/office/drawing/2014/main" id="{11B6BF12-23F3-44F9-BA4F-195A15A04BA7}"/>
                  </a:ext>
                </a:extLst>
              </p:cNvPr>
              <p:cNvSpPr txBox="1"/>
              <p:nvPr/>
            </p:nvSpPr>
            <p:spPr>
              <a:xfrm>
                <a:off x="4616450" y="2945265"/>
                <a:ext cx="1064798" cy="26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1" b="1" dirty="0">
                    <a:solidFill>
                      <a:schemeClr val="bg1"/>
                    </a:solidFill>
                  </a:rPr>
                  <a:t>IBM 360</a:t>
                </a:r>
                <a:endParaRPr lang="en-PH" sz="1101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47" name="TextBox 1546">
                <a:extLst>
                  <a:ext uri="{FF2B5EF4-FFF2-40B4-BE49-F238E27FC236}">
                    <a16:creationId xmlns:a16="http://schemas.microsoft.com/office/drawing/2014/main" id="{C272EA63-CCBD-4C92-ABC5-BEE226096126}"/>
                  </a:ext>
                </a:extLst>
              </p:cNvPr>
              <p:cNvSpPr txBox="1"/>
              <p:nvPr/>
            </p:nvSpPr>
            <p:spPr>
              <a:xfrm>
                <a:off x="4616450" y="3836019"/>
                <a:ext cx="421910" cy="230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PH" sz="901" b="1" dirty="0">
                    <a:solidFill>
                      <a:schemeClr val="bg1"/>
                    </a:solidFill>
                  </a:rPr>
                  <a:t>1964</a:t>
                </a:r>
              </a:p>
            </p:txBody>
          </p:sp>
          <p:sp>
            <p:nvSpPr>
              <p:cNvPr id="1548" name="TextBox 1547">
                <a:extLst>
                  <a:ext uri="{FF2B5EF4-FFF2-40B4-BE49-F238E27FC236}">
                    <a16:creationId xmlns:a16="http://schemas.microsoft.com/office/drawing/2014/main" id="{6A3E7685-4DBA-40E7-ACE0-CFA313F508C3}"/>
                  </a:ext>
                </a:extLst>
              </p:cNvPr>
              <p:cNvSpPr txBox="1"/>
              <p:nvPr/>
            </p:nvSpPr>
            <p:spPr>
              <a:xfrm>
                <a:off x="4699038" y="3215079"/>
                <a:ext cx="1745991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solidFill>
                      <a:schemeClr val="bg1"/>
                    </a:solidFill>
                  </a:rPr>
                  <a:t>It is the first family of computers </a:t>
                </a:r>
              </a:p>
              <a:p>
                <a:r>
                  <a:rPr lang="en-US" sz="800" dirty="0">
                    <a:solidFill>
                      <a:schemeClr val="bg1"/>
                    </a:solidFill>
                  </a:rPr>
                  <a:t>designed to cover the complete</a:t>
                </a:r>
              </a:p>
              <a:p>
                <a:r>
                  <a:rPr lang="en-US" sz="800" dirty="0">
                    <a:solidFill>
                      <a:schemeClr val="bg1"/>
                    </a:solidFill>
                  </a:rPr>
                  <a:t> range of applications, from small to</a:t>
                </a:r>
              </a:p>
              <a:p>
                <a:r>
                  <a:rPr lang="en-US" sz="800" dirty="0">
                    <a:solidFill>
                      <a:schemeClr val="bg1"/>
                    </a:solidFill>
                  </a:rPr>
                  <a:t> large, both commercial and scientific</a:t>
                </a:r>
              </a:p>
            </p:txBody>
          </p:sp>
        </p:grpSp>
        <p:pic>
          <p:nvPicPr>
            <p:cNvPr id="1542" name="Picture 1541">
              <a:extLst>
                <a:ext uri="{FF2B5EF4-FFF2-40B4-BE49-F238E27FC236}">
                  <a16:creationId xmlns:a16="http://schemas.microsoft.com/office/drawing/2014/main" id="{AC363289-83E4-4742-8354-6534DF8AC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84" t="1324" r="29120" b="1286"/>
            <a:stretch>
              <a:fillRect/>
            </a:stretch>
          </p:blipFill>
          <p:spPr>
            <a:xfrm>
              <a:off x="3567567" y="12646676"/>
              <a:ext cx="1065600" cy="1065600"/>
            </a:xfrm>
            <a:custGeom>
              <a:avLst/>
              <a:gdLst>
                <a:gd name="connsiteX0" fmla="*/ 532800 w 1065600"/>
                <a:gd name="connsiteY0" fmla="*/ 0 h 1065600"/>
                <a:gd name="connsiteX1" fmla="*/ 1065600 w 1065600"/>
                <a:gd name="connsiteY1" fmla="*/ 532800 h 1065600"/>
                <a:gd name="connsiteX2" fmla="*/ 532800 w 1065600"/>
                <a:gd name="connsiteY2" fmla="*/ 1065600 h 1065600"/>
                <a:gd name="connsiteX3" fmla="*/ 0 w 1065600"/>
                <a:gd name="connsiteY3" fmla="*/ 532800 h 1065600"/>
                <a:gd name="connsiteX4" fmla="*/ 532800 w 1065600"/>
                <a:gd name="connsiteY4" fmla="*/ 0 h 106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5600" h="1065600">
                  <a:moveTo>
                    <a:pt x="532800" y="0"/>
                  </a:moveTo>
                  <a:cubicBezTo>
                    <a:pt x="827057" y="0"/>
                    <a:pt x="1065600" y="238543"/>
                    <a:pt x="1065600" y="532800"/>
                  </a:cubicBezTo>
                  <a:cubicBezTo>
                    <a:pt x="1065600" y="827057"/>
                    <a:pt x="827057" y="1065600"/>
                    <a:pt x="532800" y="1065600"/>
                  </a:cubicBezTo>
                  <a:cubicBezTo>
                    <a:pt x="238543" y="1065600"/>
                    <a:pt x="0" y="827057"/>
                    <a:pt x="0" y="532800"/>
                  </a:cubicBezTo>
                  <a:cubicBezTo>
                    <a:pt x="0" y="238543"/>
                    <a:pt x="238543" y="0"/>
                    <a:pt x="532800" y="0"/>
                  </a:cubicBezTo>
                  <a:close/>
                </a:path>
              </a:pathLst>
            </a:custGeom>
            <a:ln w="28575">
              <a:solidFill>
                <a:schemeClr val="bg1"/>
              </a:solidFill>
            </a:ln>
          </p:spPr>
        </p:pic>
      </p:grpSp>
      <p:grpSp>
        <p:nvGrpSpPr>
          <p:cNvPr id="1549" name="Group 1548">
            <a:extLst>
              <a:ext uri="{FF2B5EF4-FFF2-40B4-BE49-F238E27FC236}">
                <a16:creationId xmlns:a16="http://schemas.microsoft.com/office/drawing/2014/main" id="{907BA811-B900-4E7D-A53F-1279B12339DB}"/>
              </a:ext>
            </a:extLst>
          </p:cNvPr>
          <p:cNvGrpSpPr/>
          <p:nvPr/>
        </p:nvGrpSpPr>
        <p:grpSpPr>
          <a:xfrm>
            <a:off x="3886764" y="11982607"/>
            <a:ext cx="2756852" cy="1121714"/>
            <a:chOff x="3892266" y="2945265"/>
            <a:chExt cx="2756852" cy="112171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550" name="Rectangle: Rounded Corners 1549">
              <a:extLst>
                <a:ext uri="{FF2B5EF4-FFF2-40B4-BE49-F238E27FC236}">
                  <a16:creationId xmlns:a16="http://schemas.microsoft.com/office/drawing/2014/main" id="{2D32DF52-4CD5-45DE-9363-EB1776B1BE8D}"/>
                </a:ext>
              </a:extLst>
            </p:cNvPr>
            <p:cNvSpPr/>
            <p:nvPr/>
          </p:nvSpPr>
          <p:spPr>
            <a:xfrm>
              <a:off x="3974719" y="2974240"/>
              <a:ext cx="1645978" cy="426384"/>
            </a:xfrm>
            <a:prstGeom prst="roundRect">
              <a:avLst>
                <a:gd name="adj" fmla="val 50000"/>
              </a:avLst>
            </a:prstGeom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1551" name="Rectangle: Rounded Corners 1550">
              <a:extLst>
                <a:ext uri="{FF2B5EF4-FFF2-40B4-BE49-F238E27FC236}">
                  <a16:creationId xmlns:a16="http://schemas.microsoft.com/office/drawing/2014/main" id="{E0211BE3-E2F0-40AE-BDFA-5EF4D3136801}"/>
                </a:ext>
              </a:extLst>
            </p:cNvPr>
            <p:cNvSpPr/>
            <p:nvPr/>
          </p:nvSpPr>
          <p:spPr>
            <a:xfrm>
              <a:off x="3974718" y="3615957"/>
              <a:ext cx="1431822" cy="426384"/>
            </a:xfrm>
            <a:prstGeom prst="roundRect">
              <a:avLst>
                <a:gd name="adj" fmla="val 50000"/>
              </a:avLst>
            </a:prstGeom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552" name="Rectangle: Rounded Corners 1551">
              <a:extLst>
                <a:ext uri="{FF2B5EF4-FFF2-40B4-BE49-F238E27FC236}">
                  <a16:creationId xmlns:a16="http://schemas.microsoft.com/office/drawing/2014/main" id="{22EE37C9-14EA-4827-AE03-70D4B7022A62}"/>
                </a:ext>
              </a:extLst>
            </p:cNvPr>
            <p:cNvSpPr/>
            <p:nvPr/>
          </p:nvSpPr>
          <p:spPr>
            <a:xfrm>
              <a:off x="3892266" y="3180814"/>
              <a:ext cx="2747818" cy="655205"/>
            </a:xfrm>
            <a:prstGeom prst="roundRect">
              <a:avLst>
                <a:gd name="adj" fmla="val 50000"/>
              </a:avLst>
            </a:prstGeom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553" name="TextBox 1552">
              <a:extLst>
                <a:ext uri="{FF2B5EF4-FFF2-40B4-BE49-F238E27FC236}">
                  <a16:creationId xmlns:a16="http://schemas.microsoft.com/office/drawing/2014/main" id="{FDCB6725-B684-429A-AF6E-C6359061ECEA}"/>
                </a:ext>
              </a:extLst>
            </p:cNvPr>
            <p:cNvSpPr txBox="1"/>
            <p:nvPr/>
          </p:nvSpPr>
          <p:spPr>
            <a:xfrm>
              <a:off x="4616450" y="2945265"/>
              <a:ext cx="1064797" cy="261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1" b="1" dirty="0">
                  <a:solidFill>
                    <a:schemeClr val="bg1"/>
                  </a:solidFill>
                </a:rPr>
                <a:t>IBM 650</a:t>
              </a:r>
              <a:endParaRPr lang="en-PH" sz="1101" b="1" dirty="0">
                <a:solidFill>
                  <a:schemeClr val="bg1"/>
                </a:solidFill>
              </a:endParaRPr>
            </a:p>
          </p:txBody>
        </p:sp>
        <p:sp>
          <p:nvSpPr>
            <p:cNvPr id="1554" name="TextBox 1553">
              <a:extLst>
                <a:ext uri="{FF2B5EF4-FFF2-40B4-BE49-F238E27FC236}">
                  <a16:creationId xmlns:a16="http://schemas.microsoft.com/office/drawing/2014/main" id="{0881092F-617E-48E6-85C9-FD3C2715FEFB}"/>
                </a:ext>
              </a:extLst>
            </p:cNvPr>
            <p:cNvSpPr txBox="1"/>
            <p:nvPr/>
          </p:nvSpPr>
          <p:spPr>
            <a:xfrm>
              <a:off x="4616450" y="3836019"/>
              <a:ext cx="421910" cy="2309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901" b="1" dirty="0">
                  <a:solidFill>
                    <a:schemeClr val="bg1"/>
                  </a:solidFill>
                </a:rPr>
                <a:t>1954</a:t>
              </a:r>
            </a:p>
          </p:txBody>
        </p:sp>
        <p:sp>
          <p:nvSpPr>
            <p:cNvPr id="1555" name="TextBox 1554">
              <a:extLst>
                <a:ext uri="{FF2B5EF4-FFF2-40B4-BE49-F238E27FC236}">
                  <a16:creationId xmlns:a16="http://schemas.microsoft.com/office/drawing/2014/main" id="{FD884636-A230-41F7-9B6A-1484AD8A9A9B}"/>
                </a:ext>
              </a:extLst>
            </p:cNvPr>
            <p:cNvSpPr txBox="1"/>
            <p:nvPr/>
          </p:nvSpPr>
          <p:spPr>
            <a:xfrm>
              <a:off x="4696339" y="3215861"/>
              <a:ext cx="1952779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It become the most widespread </a:t>
              </a:r>
            </a:p>
            <a:p>
              <a:r>
                <a:rPr lang="en-US" sz="800" dirty="0">
                  <a:solidFill>
                    <a:schemeClr val="bg1"/>
                  </a:solidFill>
                </a:rPr>
                <a:t>commercial electronic computer at that </a:t>
              </a:r>
            </a:p>
            <a:p>
              <a:r>
                <a:rPr lang="en-US" sz="800" dirty="0">
                  <a:solidFill>
                    <a:schemeClr val="bg1"/>
                  </a:solidFill>
                </a:rPr>
                <a:t>time as well as the first-generation laptop.</a:t>
              </a:r>
            </a:p>
            <a:p>
              <a:r>
                <a:rPr lang="en-US" sz="800" dirty="0">
                  <a:solidFill>
                    <a:schemeClr val="bg1"/>
                  </a:solidFill>
                </a:rPr>
                <a:t>Over 1000 were sold. </a:t>
              </a:r>
              <a:endParaRPr lang="en-PH" sz="8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556" name="Picture 1555">
            <a:extLst>
              <a:ext uri="{FF2B5EF4-FFF2-40B4-BE49-F238E27FC236}">
                <a16:creationId xmlns:a16="http://schemas.microsoft.com/office/drawing/2014/main" id="{7900B58F-8830-4295-AB1C-9CEB74ADF98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" r="586" b="5590"/>
          <a:stretch>
            <a:fillRect/>
          </a:stretch>
        </p:blipFill>
        <p:spPr>
          <a:xfrm>
            <a:off x="3621392" y="12008607"/>
            <a:ext cx="1062724" cy="1065600"/>
          </a:xfrm>
          <a:custGeom>
            <a:avLst/>
            <a:gdLst>
              <a:gd name="connsiteX0" fmla="*/ 529924 w 1062724"/>
              <a:gd name="connsiteY0" fmla="*/ 0 h 1065600"/>
              <a:gd name="connsiteX1" fmla="*/ 1062724 w 1062724"/>
              <a:gd name="connsiteY1" fmla="*/ 532800 h 1065600"/>
              <a:gd name="connsiteX2" fmla="*/ 529924 w 1062724"/>
              <a:gd name="connsiteY2" fmla="*/ 1065600 h 1065600"/>
              <a:gd name="connsiteX3" fmla="*/ 7949 w 1062724"/>
              <a:gd name="connsiteY3" fmla="*/ 640178 h 1065600"/>
              <a:gd name="connsiteX4" fmla="*/ 0 w 1062724"/>
              <a:gd name="connsiteY4" fmla="*/ 561329 h 1065600"/>
              <a:gd name="connsiteX5" fmla="*/ 0 w 1062724"/>
              <a:gd name="connsiteY5" fmla="*/ 504271 h 1065600"/>
              <a:gd name="connsiteX6" fmla="*/ 7949 w 1062724"/>
              <a:gd name="connsiteY6" fmla="*/ 425422 h 1065600"/>
              <a:gd name="connsiteX7" fmla="*/ 529924 w 1062724"/>
              <a:gd name="connsiteY7" fmla="*/ 0 h 106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2724" h="1065600">
                <a:moveTo>
                  <a:pt x="529924" y="0"/>
                </a:moveTo>
                <a:cubicBezTo>
                  <a:pt x="824181" y="0"/>
                  <a:pt x="1062724" y="238543"/>
                  <a:pt x="1062724" y="532800"/>
                </a:cubicBezTo>
                <a:cubicBezTo>
                  <a:pt x="1062724" y="827057"/>
                  <a:pt x="824181" y="1065600"/>
                  <a:pt x="529924" y="1065600"/>
                </a:cubicBezTo>
                <a:cubicBezTo>
                  <a:pt x="272449" y="1065600"/>
                  <a:pt x="57630" y="882966"/>
                  <a:pt x="7949" y="640178"/>
                </a:cubicBezTo>
                <a:lnTo>
                  <a:pt x="0" y="561329"/>
                </a:lnTo>
                <a:lnTo>
                  <a:pt x="0" y="504271"/>
                </a:lnTo>
                <a:lnTo>
                  <a:pt x="7949" y="425422"/>
                </a:lnTo>
                <a:cubicBezTo>
                  <a:pt x="57630" y="182635"/>
                  <a:pt x="272449" y="0"/>
                  <a:pt x="529924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557" name="Straight Arrow Connector 95">
            <a:extLst>
              <a:ext uri="{FF2B5EF4-FFF2-40B4-BE49-F238E27FC236}">
                <a16:creationId xmlns:a16="http://schemas.microsoft.com/office/drawing/2014/main" id="{A96FEE12-144F-4947-A5FB-7D8B6825972B}"/>
              </a:ext>
            </a:extLst>
          </p:cNvPr>
          <p:cNvCxnSpPr>
            <a:cxnSpLocks/>
            <a:stCxn id="1586" idx="2"/>
            <a:endCxn id="1574" idx="0"/>
          </p:cNvCxnSpPr>
          <p:nvPr/>
        </p:nvCxnSpPr>
        <p:spPr>
          <a:xfrm rot="16200000" flipH="1">
            <a:off x="3992953" y="23248509"/>
            <a:ext cx="1277312" cy="2386197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8" name="Group 1557">
            <a:extLst>
              <a:ext uri="{FF2B5EF4-FFF2-40B4-BE49-F238E27FC236}">
                <a16:creationId xmlns:a16="http://schemas.microsoft.com/office/drawing/2014/main" id="{F3E18EB7-72F9-461E-9273-0A9B92C4F8EA}"/>
              </a:ext>
            </a:extLst>
          </p:cNvPr>
          <p:cNvGrpSpPr/>
          <p:nvPr/>
        </p:nvGrpSpPr>
        <p:grpSpPr>
          <a:xfrm>
            <a:off x="3595620" y="24223489"/>
            <a:ext cx="1065600" cy="1114884"/>
            <a:chOff x="2943098" y="24527290"/>
            <a:chExt cx="1065600" cy="111488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559" name="Picture 1558">
              <a:extLst>
                <a:ext uri="{FF2B5EF4-FFF2-40B4-BE49-F238E27FC236}">
                  <a16:creationId xmlns:a16="http://schemas.microsoft.com/office/drawing/2014/main" id="{E2ADCE8E-32C4-4E9C-8C7E-7D7812072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5" t="617" r="25002"/>
            <a:stretch>
              <a:fillRect/>
            </a:stretch>
          </p:blipFill>
          <p:spPr>
            <a:xfrm>
              <a:off x="2943098" y="24527290"/>
              <a:ext cx="1065600" cy="945202"/>
            </a:xfrm>
            <a:custGeom>
              <a:avLst/>
              <a:gdLst>
                <a:gd name="connsiteX0" fmla="*/ 532800 w 1065600"/>
                <a:gd name="connsiteY0" fmla="*/ 0 h 945202"/>
                <a:gd name="connsiteX1" fmla="*/ 1065600 w 1065600"/>
                <a:gd name="connsiteY1" fmla="*/ 532800 h 945202"/>
                <a:gd name="connsiteX2" fmla="*/ 909547 w 1065600"/>
                <a:gd name="connsiteY2" fmla="*/ 909546 h 945202"/>
                <a:gd name="connsiteX3" fmla="*/ 866332 w 1065600"/>
                <a:gd name="connsiteY3" fmla="*/ 945202 h 945202"/>
                <a:gd name="connsiteX4" fmla="*/ 199268 w 1065600"/>
                <a:gd name="connsiteY4" fmla="*/ 945202 h 945202"/>
                <a:gd name="connsiteX5" fmla="*/ 156054 w 1065600"/>
                <a:gd name="connsiteY5" fmla="*/ 909546 h 945202"/>
                <a:gd name="connsiteX6" fmla="*/ 0 w 1065600"/>
                <a:gd name="connsiteY6" fmla="*/ 532800 h 945202"/>
                <a:gd name="connsiteX7" fmla="*/ 532800 w 1065600"/>
                <a:gd name="connsiteY7" fmla="*/ 0 h 94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5600" h="945202">
                  <a:moveTo>
                    <a:pt x="532800" y="0"/>
                  </a:moveTo>
                  <a:cubicBezTo>
                    <a:pt x="827057" y="0"/>
                    <a:pt x="1065600" y="238542"/>
                    <a:pt x="1065600" y="532800"/>
                  </a:cubicBezTo>
                  <a:cubicBezTo>
                    <a:pt x="1065600" y="679928"/>
                    <a:pt x="1005964" y="813128"/>
                    <a:pt x="909547" y="909546"/>
                  </a:cubicBezTo>
                  <a:lnTo>
                    <a:pt x="866332" y="945202"/>
                  </a:lnTo>
                  <a:lnTo>
                    <a:pt x="199268" y="945202"/>
                  </a:lnTo>
                  <a:lnTo>
                    <a:pt x="156054" y="909546"/>
                  </a:lnTo>
                  <a:cubicBezTo>
                    <a:pt x="59636" y="813128"/>
                    <a:pt x="0" y="679928"/>
                    <a:pt x="0" y="532800"/>
                  </a:cubicBezTo>
                  <a:cubicBezTo>
                    <a:pt x="0" y="238542"/>
                    <a:pt x="238543" y="0"/>
                    <a:pt x="532800" y="0"/>
                  </a:cubicBezTo>
                  <a:close/>
                </a:path>
              </a:pathLst>
            </a:custGeom>
            <a:ln w="28575">
              <a:solidFill>
                <a:schemeClr val="bg1"/>
              </a:solidFill>
            </a:ln>
          </p:spPr>
        </p:pic>
        <p:sp>
          <p:nvSpPr>
            <p:cNvPr id="1560" name="Rectangle: Rounded Corners 1559">
              <a:extLst>
                <a:ext uri="{FF2B5EF4-FFF2-40B4-BE49-F238E27FC236}">
                  <a16:creationId xmlns:a16="http://schemas.microsoft.com/office/drawing/2014/main" id="{BD5199CE-1CA9-4C72-899F-4A31996D3BCB}"/>
                </a:ext>
              </a:extLst>
            </p:cNvPr>
            <p:cNvSpPr/>
            <p:nvPr/>
          </p:nvSpPr>
          <p:spPr>
            <a:xfrm>
              <a:off x="2943098" y="25412205"/>
              <a:ext cx="1065600" cy="229905"/>
            </a:xfrm>
            <a:prstGeom prst="roundRect">
              <a:avLst>
                <a:gd name="adj" fmla="val 50000"/>
              </a:avLst>
            </a:prstGeom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561" name="TextBox 1560">
              <a:extLst>
                <a:ext uri="{FF2B5EF4-FFF2-40B4-BE49-F238E27FC236}">
                  <a16:creationId xmlns:a16="http://schemas.microsoft.com/office/drawing/2014/main" id="{1138BC4E-615C-4862-9C6C-802BAD9321F0}"/>
                </a:ext>
              </a:extLst>
            </p:cNvPr>
            <p:cNvSpPr txBox="1"/>
            <p:nvPr/>
          </p:nvSpPr>
          <p:spPr>
            <a:xfrm>
              <a:off x="3056246" y="25380436"/>
              <a:ext cx="839303" cy="26173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101" b="1" dirty="0">
                  <a:solidFill>
                    <a:schemeClr val="bg1"/>
                  </a:solidFill>
                </a:rPr>
                <a:t>Tablet</a:t>
              </a:r>
              <a:endParaRPr lang="en-PH" sz="1101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62" name="Group 1561">
            <a:extLst>
              <a:ext uri="{FF2B5EF4-FFF2-40B4-BE49-F238E27FC236}">
                <a16:creationId xmlns:a16="http://schemas.microsoft.com/office/drawing/2014/main" id="{B3CC41F8-7468-40B4-B17B-E185A7D049B9}"/>
              </a:ext>
            </a:extLst>
          </p:cNvPr>
          <p:cNvGrpSpPr/>
          <p:nvPr/>
        </p:nvGrpSpPr>
        <p:grpSpPr>
          <a:xfrm>
            <a:off x="171066" y="20885618"/>
            <a:ext cx="3047722" cy="1121714"/>
            <a:chOff x="183765" y="20923727"/>
            <a:chExt cx="3047722" cy="1121715"/>
          </a:xfrm>
        </p:grpSpPr>
        <p:grpSp>
          <p:nvGrpSpPr>
            <p:cNvPr id="1563" name="Group 1562">
              <a:extLst>
                <a:ext uri="{FF2B5EF4-FFF2-40B4-BE49-F238E27FC236}">
                  <a16:creationId xmlns:a16="http://schemas.microsoft.com/office/drawing/2014/main" id="{DEFACFA5-B9FE-4601-A661-F3C5BEB9AC8A}"/>
                </a:ext>
              </a:extLst>
            </p:cNvPr>
            <p:cNvGrpSpPr/>
            <p:nvPr/>
          </p:nvGrpSpPr>
          <p:grpSpPr>
            <a:xfrm>
              <a:off x="183765" y="20923727"/>
              <a:ext cx="2795013" cy="1121715"/>
              <a:chOff x="183765" y="20923727"/>
              <a:chExt cx="2795013" cy="1121715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565" name="Rectangle: Rounded Corners 1564">
                <a:extLst>
                  <a:ext uri="{FF2B5EF4-FFF2-40B4-BE49-F238E27FC236}">
                    <a16:creationId xmlns:a16="http://schemas.microsoft.com/office/drawing/2014/main" id="{26F71728-9D27-4DE2-8544-B1C75FF9CD08}"/>
                  </a:ext>
                </a:extLst>
              </p:cNvPr>
              <p:cNvSpPr/>
              <p:nvPr/>
            </p:nvSpPr>
            <p:spPr>
              <a:xfrm flipH="1">
                <a:off x="1277701" y="20952702"/>
                <a:ext cx="1618625" cy="426384"/>
              </a:xfrm>
              <a:prstGeom prst="roundRect">
                <a:avLst>
                  <a:gd name="adj" fmla="val 50000"/>
                </a:avLst>
              </a:prstGeom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sp>
            <p:nvSpPr>
              <p:cNvPr id="1566" name="Rectangle: Rounded Corners 1565">
                <a:extLst>
                  <a:ext uri="{FF2B5EF4-FFF2-40B4-BE49-F238E27FC236}">
                    <a16:creationId xmlns:a16="http://schemas.microsoft.com/office/drawing/2014/main" id="{D0E2E8E1-69BD-42C7-B084-973180B88B2B}"/>
                  </a:ext>
                </a:extLst>
              </p:cNvPr>
              <p:cNvSpPr/>
              <p:nvPr/>
            </p:nvSpPr>
            <p:spPr>
              <a:xfrm flipH="1">
                <a:off x="1464504" y="21594419"/>
                <a:ext cx="1431822" cy="426384"/>
              </a:xfrm>
              <a:prstGeom prst="roundRect">
                <a:avLst>
                  <a:gd name="adj" fmla="val 50000"/>
                </a:avLst>
              </a:prstGeom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1567" name="Rectangle: Rounded Corners 1566">
                <a:extLst>
                  <a:ext uri="{FF2B5EF4-FFF2-40B4-BE49-F238E27FC236}">
                    <a16:creationId xmlns:a16="http://schemas.microsoft.com/office/drawing/2014/main" id="{339AA64F-43B2-4409-868C-05E21145EF09}"/>
                  </a:ext>
                </a:extLst>
              </p:cNvPr>
              <p:cNvSpPr/>
              <p:nvPr/>
            </p:nvSpPr>
            <p:spPr>
              <a:xfrm flipH="1">
                <a:off x="230960" y="21159276"/>
                <a:ext cx="2747818" cy="655205"/>
              </a:xfrm>
              <a:prstGeom prst="roundRect">
                <a:avLst>
                  <a:gd name="adj" fmla="val 50000"/>
                </a:avLst>
              </a:prstGeom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1568" name="TextBox 1567">
                <a:extLst>
                  <a:ext uri="{FF2B5EF4-FFF2-40B4-BE49-F238E27FC236}">
                    <a16:creationId xmlns:a16="http://schemas.microsoft.com/office/drawing/2014/main" id="{A522AB7F-5680-4FD0-BA7A-AD1368DD8D5D}"/>
                  </a:ext>
                </a:extLst>
              </p:cNvPr>
              <p:cNvSpPr txBox="1"/>
              <p:nvPr/>
            </p:nvSpPr>
            <p:spPr>
              <a:xfrm flipH="1">
                <a:off x="900603" y="20923727"/>
                <a:ext cx="1353992" cy="26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1" b="1" dirty="0">
                    <a:solidFill>
                      <a:schemeClr val="bg1"/>
                    </a:solidFill>
                  </a:rPr>
                  <a:t>Apple II</a:t>
                </a:r>
                <a:endParaRPr lang="en-PH" sz="1101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69" name="TextBox 1568">
                <a:extLst>
                  <a:ext uri="{FF2B5EF4-FFF2-40B4-BE49-F238E27FC236}">
                    <a16:creationId xmlns:a16="http://schemas.microsoft.com/office/drawing/2014/main" id="{2952FBE0-7BD2-4C30-A026-B958A5FF968F}"/>
                  </a:ext>
                </a:extLst>
              </p:cNvPr>
              <p:cNvSpPr txBox="1"/>
              <p:nvPr/>
            </p:nvSpPr>
            <p:spPr>
              <a:xfrm flipH="1">
                <a:off x="1832684" y="21814481"/>
                <a:ext cx="421910" cy="230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PH" sz="901" b="1" dirty="0">
                    <a:solidFill>
                      <a:schemeClr val="bg1"/>
                    </a:solidFill>
                  </a:rPr>
                  <a:t>1977</a:t>
                </a:r>
              </a:p>
            </p:txBody>
          </p:sp>
          <p:sp>
            <p:nvSpPr>
              <p:cNvPr id="1570" name="TextBox 1569">
                <a:extLst>
                  <a:ext uri="{FF2B5EF4-FFF2-40B4-BE49-F238E27FC236}">
                    <a16:creationId xmlns:a16="http://schemas.microsoft.com/office/drawing/2014/main" id="{38DCD424-F2F3-4A80-8E9D-75D7074A90A3}"/>
                  </a:ext>
                </a:extLst>
              </p:cNvPr>
              <p:cNvSpPr txBox="1"/>
              <p:nvPr/>
            </p:nvSpPr>
            <p:spPr>
              <a:xfrm flipH="1">
                <a:off x="183765" y="21170889"/>
                <a:ext cx="1997662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800" dirty="0">
                    <a:solidFill>
                      <a:schemeClr val="bg1"/>
                    </a:solidFill>
                  </a:rPr>
                  <a:t>It is the most successful early </a:t>
                </a:r>
              </a:p>
              <a:p>
                <a:pPr algn="r"/>
                <a:r>
                  <a:rPr lang="en-US" sz="800" dirty="0">
                    <a:solidFill>
                      <a:schemeClr val="bg1"/>
                    </a:solidFill>
                  </a:rPr>
                  <a:t>Microcomputers designed &amp; built by Steve</a:t>
                </a:r>
              </a:p>
              <a:p>
                <a:pPr algn="r"/>
                <a:r>
                  <a:rPr lang="en-US" sz="800" dirty="0">
                    <a:solidFill>
                      <a:schemeClr val="bg1"/>
                    </a:solidFill>
                  </a:rPr>
                  <a:t>Wozniak with fellow computer friends. This</a:t>
                </a:r>
              </a:p>
              <a:p>
                <a:pPr algn="r"/>
                <a:r>
                  <a:rPr lang="en-US" sz="800" dirty="0">
                    <a:solidFill>
                      <a:schemeClr val="bg1"/>
                    </a:solidFill>
                  </a:rPr>
                  <a:t>soon become the popular Apple company.</a:t>
                </a:r>
                <a:endParaRPr lang="en-PH" sz="8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564" name="Picture 1563">
              <a:extLst>
                <a:ext uri="{FF2B5EF4-FFF2-40B4-BE49-F238E27FC236}">
                  <a16:creationId xmlns:a16="http://schemas.microsoft.com/office/drawing/2014/main" id="{EF5CBDC1-FAEA-4ECD-8881-93E81BFDC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47" t="272" r="21102" b="2231"/>
            <a:stretch>
              <a:fillRect/>
            </a:stretch>
          </p:blipFill>
          <p:spPr>
            <a:xfrm flipH="1">
              <a:off x="2165887" y="20955202"/>
              <a:ext cx="1065600" cy="1065600"/>
            </a:xfrm>
            <a:custGeom>
              <a:avLst/>
              <a:gdLst>
                <a:gd name="connsiteX0" fmla="*/ 532800 w 1065600"/>
                <a:gd name="connsiteY0" fmla="*/ 0 h 1065600"/>
                <a:gd name="connsiteX1" fmla="*/ 1065600 w 1065600"/>
                <a:gd name="connsiteY1" fmla="*/ 532800 h 1065600"/>
                <a:gd name="connsiteX2" fmla="*/ 532800 w 1065600"/>
                <a:gd name="connsiteY2" fmla="*/ 1065600 h 1065600"/>
                <a:gd name="connsiteX3" fmla="*/ 0 w 1065600"/>
                <a:gd name="connsiteY3" fmla="*/ 532800 h 1065600"/>
                <a:gd name="connsiteX4" fmla="*/ 532800 w 1065600"/>
                <a:gd name="connsiteY4" fmla="*/ 0 h 106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5600" h="1065600">
                  <a:moveTo>
                    <a:pt x="532800" y="0"/>
                  </a:moveTo>
                  <a:cubicBezTo>
                    <a:pt x="827057" y="0"/>
                    <a:pt x="1065600" y="238544"/>
                    <a:pt x="1065600" y="532800"/>
                  </a:cubicBezTo>
                  <a:cubicBezTo>
                    <a:pt x="1065600" y="827058"/>
                    <a:pt x="827057" y="1065600"/>
                    <a:pt x="532800" y="1065600"/>
                  </a:cubicBezTo>
                  <a:cubicBezTo>
                    <a:pt x="238543" y="1065600"/>
                    <a:pt x="0" y="827058"/>
                    <a:pt x="0" y="532800"/>
                  </a:cubicBezTo>
                  <a:cubicBezTo>
                    <a:pt x="0" y="238544"/>
                    <a:pt x="238543" y="0"/>
                    <a:pt x="532800" y="0"/>
                  </a:cubicBezTo>
                  <a:close/>
                </a:path>
              </a:pathLst>
            </a:custGeom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572" name="Picture 1571">
            <a:extLst>
              <a:ext uri="{FF2B5EF4-FFF2-40B4-BE49-F238E27FC236}">
                <a16:creationId xmlns:a16="http://schemas.microsoft.com/office/drawing/2014/main" id="{E005F9C0-43B1-4B5C-82FA-E9D5367E45C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3" t="205" r="21130"/>
          <a:stretch>
            <a:fillRect/>
          </a:stretch>
        </p:blipFill>
        <p:spPr>
          <a:xfrm>
            <a:off x="5275090" y="24226300"/>
            <a:ext cx="1065600" cy="913700"/>
          </a:xfrm>
          <a:custGeom>
            <a:avLst/>
            <a:gdLst>
              <a:gd name="connsiteX0" fmla="*/ 532800 w 1065600"/>
              <a:gd name="connsiteY0" fmla="*/ 0 h 913700"/>
              <a:gd name="connsiteX1" fmla="*/ 1065600 w 1065600"/>
              <a:gd name="connsiteY1" fmla="*/ 532800 h 913700"/>
              <a:gd name="connsiteX2" fmla="*/ 909547 w 1065600"/>
              <a:gd name="connsiteY2" fmla="*/ 909546 h 913700"/>
              <a:gd name="connsiteX3" fmla="*/ 904512 w 1065600"/>
              <a:gd name="connsiteY3" fmla="*/ 913700 h 913700"/>
              <a:gd name="connsiteX4" fmla="*/ 161089 w 1065600"/>
              <a:gd name="connsiteY4" fmla="*/ 913700 h 913700"/>
              <a:gd name="connsiteX5" fmla="*/ 156054 w 1065600"/>
              <a:gd name="connsiteY5" fmla="*/ 909546 h 913700"/>
              <a:gd name="connsiteX6" fmla="*/ 0 w 1065600"/>
              <a:gd name="connsiteY6" fmla="*/ 532800 h 913700"/>
              <a:gd name="connsiteX7" fmla="*/ 532800 w 1065600"/>
              <a:gd name="connsiteY7" fmla="*/ 0 h 91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5600" h="913700">
                <a:moveTo>
                  <a:pt x="532800" y="0"/>
                </a:moveTo>
                <a:cubicBezTo>
                  <a:pt x="827057" y="0"/>
                  <a:pt x="1065600" y="238544"/>
                  <a:pt x="1065600" y="532800"/>
                </a:cubicBezTo>
                <a:cubicBezTo>
                  <a:pt x="1065600" y="679928"/>
                  <a:pt x="1005965" y="813128"/>
                  <a:pt x="909547" y="909546"/>
                </a:cubicBezTo>
                <a:lnTo>
                  <a:pt x="904512" y="913700"/>
                </a:lnTo>
                <a:lnTo>
                  <a:pt x="161089" y="913700"/>
                </a:lnTo>
                <a:lnTo>
                  <a:pt x="156054" y="909546"/>
                </a:lnTo>
                <a:cubicBezTo>
                  <a:pt x="59636" y="813128"/>
                  <a:pt x="0" y="679928"/>
                  <a:pt x="0" y="532800"/>
                </a:cubicBezTo>
                <a:cubicBezTo>
                  <a:pt x="0" y="238544"/>
                  <a:pt x="238543" y="0"/>
                  <a:pt x="532800" y="0"/>
                </a:cubicBezTo>
                <a:close/>
              </a:path>
            </a:pathLst>
          </a:custGeom>
          <a:ln w="28575">
            <a:solidFill>
              <a:schemeClr val="bg1"/>
            </a:solidFill>
          </a:ln>
        </p:spPr>
      </p:pic>
      <p:sp>
        <p:nvSpPr>
          <p:cNvPr id="1573" name="Rectangle: Rounded Corners 1572">
            <a:extLst>
              <a:ext uri="{FF2B5EF4-FFF2-40B4-BE49-F238E27FC236}">
                <a16:creationId xmlns:a16="http://schemas.microsoft.com/office/drawing/2014/main" id="{6D77D15B-2A37-430A-B157-93DB44517BA2}"/>
              </a:ext>
            </a:extLst>
          </p:cNvPr>
          <p:cNvSpPr/>
          <p:nvPr/>
        </p:nvSpPr>
        <p:spPr>
          <a:xfrm>
            <a:off x="5275090" y="25111215"/>
            <a:ext cx="1065600" cy="229905"/>
          </a:xfrm>
          <a:prstGeom prst="roundRect">
            <a:avLst>
              <a:gd name="adj" fmla="val 50000"/>
            </a:avLst>
          </a:prstGeom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74" name="TextBox 1573">
            <a:extLst>
              <a:ext uri="{FF2B5EF4-FFF2-40B4-BE49-F238E27FC236}">
                <a16:creationId xmlns:a16="http://schemas.microsoft.com/office/drawing/2014/main" id="{336D26EF-0BA8-483D-8C97-EB6FD0542FEE}"/>
              </a:ext>
            </a:extLst>
          </p:cNvPr>
          <p:cNvSpPr txBox="1"/>
          <p:nvPr/>
        </p:nvSpPr>
        <p:spPr>
          <a:xfrm>
            <a:off x="5190705" y="25080264"/>
            <a:ext cx="1268005" cy="26173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1" b="1" dirty="0">
                <a:solidFill>
                  <a:schemeClr val="bg1"/>
                </a:solidFill>
              </a:rPr>
              <a:t>Supercomputer</a:t>
            </a:r>
            <a:endParaRPr lang="en-PH" sz="1101" b="1" dirty="0">
              <a:solidFill>
                <a:schemeClr val="bg1"/>
              </a:solidFill>
            </a:endParaRPr>
          </a:p>
        </p:txBody>
      </p:sp>
      <p:pic>
        <p:nvPicPr>
          <p:cNvPr id="1576" name="Picture 1575">
            <a:extLst>
              <a:ext uri="{FF2B5EF4-FFF2-40B4-BE49-F238E27FC236}">
                <a16:creationId xmlns:a16="http://schemas.microsoft.com/office/drawing/2014/main" id="{21C2E64F-CC20-404D-8C93-E28B338AA05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1" t="1579" r="1187"/>
          <a:stretch>
            <a:fillRect/>
          </a:stretch>
        </p:blipFill>
        <p:spPr>
          <a:xfrm>
            <a:off x="2000536" y="24226833"/>
            <a:ext cx="1065600" cy="898825"/>
          </a:xfrm>
          <a:custGeom>
            <a:avLst/>
            <a:gdLst>
              <a:gd name="connsiteX0" fmla="*/ 532800 w 1065600"/>
              <a:gd name="connsiteY0" fmla="*/ 0 h 898824"/>
              <a:gd name="connsiteX1" fmla="*/ 1065600 w 1065600"/>
              <a:gd name="connsiteY1" fmla="*/ 532800 h 898824"/>
              <a:gd name="connsiteX2" fmla="*/ 974606 w 1065600"/>
              <a:gd name="connsiteY2" fmla="*/ 830694 h 898824"/>
              <a:gd name="connsiteX3" fmla="*/ 918394 w 1065600"/>
              <a:gd name="connsiteY3" fmla="*/ 898824 h 898824"/>
              <a:gd name="connsiteX4" fmla="*/ 147207 w 1065600"/>
              <a:gd name="connsiteY4" fmla="*/ 898824 h 898824"/>
              <a:gd name="connsiteX5" fmla="*/ 90994 w 1065600"/>
              <a:gd name="connsiteY5" fmla="*/ 830694 h 898824"/>
              <a:gd name="connsiteX6" fmla="*/ 0 w 1065600"/>
              <a:gd name="connsiteY6" fmla="*/ 532800 h 898824"/>
              <a:gd name="connsiteX7" fmla="*/ 532800 w 1065600"/>
              <a:gd name="connsiteY7" fmla="*/ 0 h 898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5600" h="898824">
                <a:moveTo>
                  <a:pt x="532800" y="0"/>
                </a:moveTo>
                <a:cubicBezTo>
                  <a:pt x="827057" y="0"/>
                  <a:pt x="1065600" y="238544"/>
                  <a:pt x="1065600" y="532800"/>
                </a:cubicBezTo>
                <a:cubicBezTo>
                  <a:pt x="1065600" y="643146"/>
                  <a:pt x="1032055" y="745658"/>
                  <a:pt x="974606" y="830694"/>
                </a:cubicBezTo>
                <a:lnTo>
                  <a:pt x="918394" y="898824"/>
                </a:lnTo>
                <a:lnTo>
                  <a:pt x="147207" y="898824"/>
                </a:lnTo>
                <a:lnTo>
                  <a:pt x="90994" y="830694"/>
                </a:lnTo>
                <a:cubicBezTo>
                  <a:pt x="33545" y="745658"/>
                  <a:pt x="0" y="643146"/>
                  <a:pt x="0" y="532800"/>
                </a:cubicBezTo>
                <a:cubicBezTo>
                  <a:pt x="0" y="238544"/>
                  <a:pt x="238543" y="0"/>
                  <a:pt x="532800" y="0"/>
                </a:cubicBezTo>
                <a:close/>
              </a:path>
            </a:pathLst>
          </a:custGeom>
          <a:ln w="28575">
            <a:solidFill>
              <a:schemeClr val="bg1"/>
            </a:solidFill>
          </a:ln>
        </p:spPr>
      </p:pic>
      <p:sp>
        <p:nvSpPr>
          <p:cNvPr id="1577" name="Rectangle: Rounded Corners 1576">
            <a:extLst>
              <a:ext uri="{FF2B5EF4-FFF2-40B4-BE49-F238E27FC236}">
                <a16:creationId xmlns:a16="http://schemas.microsoft.com/office/drawing/2014/main" id="{95E938F5-C05B-45F5-8942-F13F0F736B45}"/>
              </a:ext>
            </a:extLst>
          </p:cNvPr>
          <p:cNvSpPr/>
          <p:nvPr/>
        </p:nvSpPr>
        <p:spPr>
          <a:xfrm>
            <a:off x="2000536" y="25111750"/>
            <a:ext cx="1065600" cy="229905"/>
          </a:xfrm>
          <a:prstGeom prst="roundRect">
            <a:avLst>
              <a:gd name="adj" fmla="val 50000"/>
            </a:avLst>
          </a:prstGeom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78" name="TextBox 1577">
            <a:extLst>
              <a:ext uri="{FF2B5EF4-FFF2-40B4-BE49-F238E27FC236}">
                <a16:creationId xmlns:a16="http://schemas.microsoft.com/office/drawing/2014/main" id="{32E151EE-53B5-4DAA-9837-779A32FE5E9E}"/>
              </a:ext>
            </a:extLst>
          </p:cNvPr>
          <p:cNvSpPr txBox="1"/>
          <p:nvPr/>
        </p:nvSpPr>
        <p:spPr>
          <a:xfrm>
            <a:off x="2113684" y="25079981"/>
            <a:ext cx="839303" cy="26173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1" b="1" dirty="0">
                <a:solidFill>
                  <a:schemeClr val="bg1"/>
                </a:solidFill>
              </a:rPr>
              <a:t>Desktop</a:t>
            </a:r>
            <a:endParaRPr lang="en-PH" sz="1101" b="1" dirty="0">
              <a:solidFill>
                <a:schemeClr val="bg1"/>
              </a:solidFill>
            </a:endParaRPr>
          </a:p>
        </p:txBody>
      </p:sp>
      <p:pic>
        <p:nvPicPr>
          <p:cNvPr id="1580" name="Picture 1579">
            <a:extLst>
              <a:ext uri="{FF2B5EF4-FFF2-40B4-BE49-F238E27FC236}">
                <a16:creationId xmlns:a16="http://schemas.microsoft.com/office/drawing/2014/main" id="{7F7EB07D-4515-4A21-A001-886AE632291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0" t="6134" r="9350"/>
          <a:stretch>
            <a:fillRect/>
          </a:stretch>
        </p:blipFill>
        <p:spPr>
          <a:xfrm>
            <a:off x="405451" y="24223489"/>
            <a:ext cx="1065600" cy="922728"/>
          </a:xfrm>
          <a:custGeom>
            <a:avLst/>
            <a:gdLst>
              <a:gd name="connsiteX0" fmla="*/ 532800 w 1065600"/>
              <a:gd name="connsiteY0" fmla="*/ 0 h 922728"/>
              <a:gd name="connsiteX1" fmla="*/ 1065600 w 1065600"/>
              <a:gd name="connsiteY1" fmla="*/ 532800 h 922728"/>
              <a:gd name="connsiteX2" fmla="*/ 909546 w 1065600"/>
              <a:gd name="connsiteY2" fmla="*/ 909546 h 922728"/>
              <a:gd name="connsiteX3" fmla="*/ 893570 w 1065600"/>
              <a:gd name="connsiteY3" fmla="*/ 922728 h 922728"/>
              <a:gd name="connsiteX4" fmla="*/ 172030 w 1065600"/>
              <a:gd name="connsiteY4" fmla="*/ 922728 h 922728"/>
              <a:gd name="connsiteX5" fmla="*/ 156054 w 1065600"/>
              <a:gd name="connsiteY5" fmla="*/ 909546 h 922728"/>
              <a:gd name="connsiteX6" fmla="*/ 0 w 1065600"/>
              <a:gd name="connsiteY6" fmla="*/ 532800 h 922728"/>
              <a:gd name="connsiteX7" fmla="*/ 532800 w 1065600"/>
              <a:gd name="connsiteY7" fmla="*/ 0 h 922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5600" h="922728">
                <a:moveTo>
                  <a:pt x="532800" y="0"/>
                </a:moveTo>
                <a:cubicBezTo>
                  <a:pt x="827057" y="0"/>
                  <a:pt x="1065600" y="238544"/>
                  <a:pt x="1065600" y="532800"/>
                </a:cubicBezTo>
                <a:cubicBezTo>
                  <a:pt x="1065600" y="679928"/>
                  <a:pt x="1005964" y="813128"/>
                  <a:pt x="909546" y="909546"/>
                </a:cubicBezTo>
                <a:lnTo>
                  <a:pt x="893570" y="922728"/>
                </a:lnTo>
                <a:lnTo>
                  <a:pt x="172030" y="922728"/>
                </a:lnTo>
                <a:lnTo>
                  <a:pt x="156054" y="909546"/>
                </a:lnTo>
                <a:cubicBezTo>
                  <a:pt x="59636" y="813128"/>
                  <a:pt x="0" y="679928"/>
                  <a:pt x="0" y="532800"/>
                </a:cubicBezTo>
                <a:cubicBezTo>
                  <a:pt x="0" y="238544"/>
                  <a:pt x="238543" y="0"/>
                  <a:pt x="532800" y="0"/>
                </a:cubicBezTo>
                <a:close/>
              </a:path>
            </a:pathLst>
          </a:custGeom>
          <a:ln w="28575">
            <a:solidFill>
              <a:schemeClr val="bg1"/>
            </a:solidFill>
          </a:ln>
        </p:spPr>
      </p:pic>
      <p:sp>
        <p:nvSpPr>
          <p:cNvPr id="1581" name="Rectangle: Rounded Corners 1580">
            <a:extLst>
              <a:ext uri="{FF2B5EF4-FFF2-40B4-BE49-F238E27FC236}">
                <a16:creationId xmlns:a16="http://schemas.microsoft.com/office/drawing/2014/main" id="{CFEAE3F6-BF96-457F-91F0-784479EA122B}"/>
              </a:ext>
            </a:extLst>
          </p:cNvPr>
          <p:cNvSpPr/>
          <p:nvPr/>
        </p:nvSpPr>
        <p:spPr>
          <a:xfrm>
            <a:off x="405451" y="25108404"/>
            <a:ext cx="1065600" cy="229905"/>
          </a:xfrm>
          <a:prstGeom prst="roundRect">
            <a:avLst>
              <a:gd name="adj" fmla="val 50000"/>
            </a:avLst>
          </a:prstGeom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82" name="TextBox 1581">
            <a:extLst>
              <a:ext uri="{FF2B5EF4-FFF2-40B4-BE49-F238E27FC236}">
                <a16:creationId xmlns:a16="http://schemas.microsoft.com/office/drawing/2014/main" id="{BE3FD666-1573-43C9-B877-DEB973093636}"/>
              </a:ext>
            </a:extLst>
          </p:cNvPr>
          <p:cNvSpPr txBox="1"/>
          <p:nvPr/>
        </p:nvSpPr>
        <p:spPr>
          <a:xfrm>
            <a:off x="518599" y="25076635"/>
            <a:ext cx="839303" cy="26173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1" b="1" dirty="0">
                <a:solidFill>
                  <a:schemeClr val="bg1"/>
                </a:solidFill>
              </a:rPr>
              <a:t>Laptop</a:t>
            </a:r>
            <a:endParaRPr lang="en-PH" sz="1101" b="1" dirty="0">
              <a:solidFill>
                <a:schemeClr val="bg1"/>
              </a:solidFill>
            </a:endParaRPr>
          </a:p>
        </p:txBody>
      </p:sp>
      <p:sp>
        <p:nvSpPr>
          <p:cNvPr id="1583" name="TextBox 1582">
            <a:extLst>
              <a:ext uri="{FF2B5EF4-FFF2-40B4-BE49-F238E27FC236}">
                <a16:creationId xmlns:a16="http://schemas.microsoft.com/office/drawing/2014/main" id="{0FDBD51C-9911-4AEF-AB99-5EB6EE1FD35A}"/>
              </a:ext>
            </a:extLst>
          </p:cNvPr>
          <p:cNvSpPr txBox="1"/>
          <p:nvPr/>
        </p:nvSpPr>
        <p:spPr>
          <a:xfrm flipH="1">
            <a:off x="458308" y="25475210"/>
            <a:ext cx="5935237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fontAlgn="base"/>
            <a:r>
              <a:rPr lang="en-US" sz="800" dirty="0">
                <a:solidFill>
                  <a:schemeClr val="bg1"/>
                </a:solidFill>
              </a:rPr>
              <a:t>The fifth generation of computers replaced the use of VLSI circuits with </a:t>
            </a:r>
            <a:r>
              <a:rPr lang="en-PH" sz="800" dirty="0">
                <a:solidFill>
                  <a:schemeClr val="bg1"/>
                </a:solidFill>
              </a:rPr>
              <a:t>ULSI (Ultra Large Scale Integration)</a:t>
            </a:r>
            <a:r>
              <a:rPr lang="en-US" sz="800" dirty="0">
                <a:solidFill>
                  <a:schemeClr val="bg1"/>
                </a:solidFill>
              </a:rPr>
              <a:t>. Hence the production of microprocessor chips with ten million electronic components were made possible. This generation computers uses parallel processing hardware and AI (Artificial Intelligence) software.</a:t>
            </a:r>
          </a:p>
        </p:txBody>
      </p:sp>
      <p:grpSp>
        <p:nvGrpSpPr>
          <p:cNvPr id="1584" name="Group 1583">
            <a:extLst>
              <a:ext uri="{FF2B5EF4-FFF2-40B4-BE49-F238E27FC236}">
                <a16:creationId xmlns:a16="http://schemas.microsoft.com/office/drawing/2014/main" id="{458A59FA-4609-447E-BA43-D7DCB3BFA050}"/>
              </a:ext>
            </a:extLst>
          </p:cNvPr>
          <p:cNvGrpSpPr/>
          <p:nvPr/>
        </p:nvGrpSpPr>
        <p:grpSpPr>
          <a:xfrm>
            <a:off x="2287335" y="23443329"/>
            <a:ext cx="2302356" cy="380693"/>
            <a:chOff x="2559048" y="1891234"/>
            <a:chExt cx="2611440" cy="4318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585" name="Rectangle: Rounded Corners 1584">
              <a:extLst>
                <a:ext uri="{FF2B5EF4-FFF2-40B4-BE49-F238E27FC236}">
                  <a16:creationId xmlns:a16="http://schemas.microsoft.com/office/drawing/2014/main" id="{69AB1D65-47AB-4033-B6EC-B2A7DCC3E6AF}"/>
                </a:ext>
              </a:extLst>
            </p:cNvPr>
            <p:cNvSpPr/>
            <p:nvPr/>
          </p:nvSpPr>
          <p:spPr>
            <a:xfrm>
              <a:off x="2559048" y="1891234"/>
              <a:ext cx="2611440" cy="4318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rgbClr val="74CD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586" name="TextBox 1585">
              <a:extLst>
                <a:ext uri="{FF2B5EF4-FFF2-40B4-BE49-F238E27FC236}">
                  <a16:creationId xmlns:a16="http://schemas.microsoft.com/office/drawing/2014/main" id="{569943F3-DA22-4986-930E-A2731612EE19}"/>
                </a:ext>
              </a:extLst>
            </p:cNvPr>
            <p:cNvSpPr txBox="1"/>
            <p:nvPr/>
          </p:nvSpPr>
          <p:spPr>
            <a:xfrm>
              <a:off x="2830028" y="1915131"/>
              <a:ext cx="2069477" cy="384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184B6A"/>
                  </a:solidFill>
                </a:rPr>
                <a:t>FIFTH GENERATION</a:t>
              </a:r>
              <a:endParaRPr lang="en-PH" sz="1600" b="1" dirty="0">
                <a:solidFill>
                  <a:srgbClr val="184B6A"/>
                </a:solidFill>
              </a:endParaRPr>
            </a:p>
          </p:txBody>
        </p:sp>
      </p:grpSp>
      <p:grpSp>
        <p:nvGrpSpPr>
          <p:cNvPr id="1587" name="Group 1586">
            <a:extLst>
              <a:ext uri="{FF2B5EF4-FFF2-40B4-BE49-F238E27FC236}">
                <a16:creationId xmlns:a16="http://schemas.microsoft.com/office/drawing/2014/main" id="{BC84EA6D-3D08-44F9-AEB0-811EAF34D17C}"/>
              </a:ext>
            </a:extLst>
          </p:cNvPr>
          <p:cNvGrpSpPr/>
          <p:nvPr/>
        </p:nvGrpSpPr>
        <p:grpSpPr>
          <a:xfrm>
            <a:off x="7689" y="19452743"/>
            <a:ext cx="3046009" cy="1373598"/>
            <a:chOff x="46469" y="8566507"/>
            <a:chExt cx="3046009" cy="137359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1588" name="Group 1587">
              <a:extLst>
                <a:ext uri="{FF2B5EF4-FFF2-40B4-BE49-F238E27FC236}">
                  <a16:creationId xmlns:a16="http://schemas.microsoft.com/office/drawing/2014/main" id="{B23C1504-BF57-4F68-BA3F-FA50954AC31F}"/>
                </a:ext>
              </a:extLst>
            </p:cNvPr>
            <p:cNvGrpSpPr/>
            <p:nvPr/>
          </p:nvGrpSpPr>
          <p:grpSpPr>
            <a:xfrm flipH="1">
              <a:off x="112987" y="8607079"/>
              <a:ext cx="2979491" cy="1314658"/>
              <a:chOff x="3720344" y="1866741"/>
              <a:chExt cx="2979491" cy="1314658"/>
            </a:xfrm>
          </p:grpSpPr>
          <p:sp>
            <p:nvSpPr>
              <p:cNvPr id="1590" name="Freeform: Shape 1589">
                <a:extLst>
                  <a:ext uri="{FF2B5EF4-FFF2-40B4-BE49-F238E27FC236}">
                    <a16:creationId xmlns:a16="http://schemas.microsoft.com/office/drawing/2014/main" id="{89B8E498-689F-4B2E-8C90-89CE3F9070E0}"/>
                  </a:ext>
                </a:extLst>
              </p:cNvPr>
              <p:cNvSpPr/>
              <p:nvPr/>
            </p:nvSpPr>
            <p:spPr>
              <a:xfrm>
                <a:off x="3720344" y="1887263"/>
                <a:ext cx="2979491" cy="1294136"/>
              </a:xfrm>
              <a:custGeom>
                <a:avLst/>
                <a:gdLst>
                  <a:gd name="connsiteX0" fmla="*/ 822603 w 2979491"/>
                  <a:gd name="connsiteY0" fmla="*/ 0 h 1294136"/>
                  <a:gd name="connsiteX1" fmla="*/ 2645850 w 2979491"/>
                  <a:gd name="connsiteY1" fmla="*/ 0 h 1294136"/>
                  <a:gd name="connsiteX2" fmla="*/ 2979491 w 2979491"/>
                  <a:gd name="connsiteY2" fmla="*/ 333641 h 1294136"/>
                  <a:gd name="connsiteX3" fmla="*/ 2979491 w 2979491"/>
                  <a:gd name="connsiteY3" fmla="*/ 960495 h 1294136"/>
                  <a:gd name="connsiteX4" fmla="*/ 2645850 w 2979491"/>
                  <a:gd name="connsiteY4" fmla="*/ 1294136 h 1294136"/>
                  <a:gd name="connsiteX5" fmla="*/ 333641 w 2979491"/>
                  <a:gd name="connsiteY5" fmla="*/ 1294136 h 1294136"/>
                  <a:gd name="connsiteX6" fmla="*/ 0 w 2979491"/>
                  <a:gd name="connsiteY6" fmla="*/ 960495 h 1294136"/>
                  <a:gd name="connsiteX7" fmla="*/ 0 w 2979491"/>
                  <a:gd name="connsiteY7" fmla="*/ 512445 h 1294136"/>
                  <a:gd name="connsiteX8" fmla="*/ 624600 w 2979491"/>
                  <a:gd name="connsiteY8" fmla="*/ 512445 h 1294136"/>
                  <a:gd name="connsiteX9" fmla="*/ 822603 w 2979491"/>
                  <a:gd name="connsiteY9" fmla="*/ 314442 h 1294136"/>
                  <a:gd name="connsiteX10" fmla="*/ 822604 w 2979491"/>
                  <a:gd name="connsiteY10" fmla="*/ 314442 h 1294136"/>
                  <a:gd name="connsiteX11" fmla="*/ 821057 w 2979491"/>
                  <a:gd name="connsiteY11" fmla="*/ 306776 h 1294136"/>
                  <a:gd name="connsiteX12" fmla="*/ 822603 w 2979491"/>
                  <a:gd name="connsiteY12" fmla="*/ 306776 h 129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79491" h="1294136">
                    <a:moveTo>
                      <a:pt x="822603" y="0"/>
                    </a:moveTo>
                    <a:lnTo>
                      <a:pt x="2645850" y="0"/>
                    </a:lnTo>
                    <a:cubicBezTo>
                      <a:pt x="2830115" y="0"/>
                      <a:pt x="2979491" y="149376"/>
                      <a:pt x="2979491" y="333641"/>
                    </a:cubicBezTo>
                    <a:lnTo>
                      <a:pt x="2979491" y="960495"/>
                    </a:lnTo>
                    <a:cubicBezTo>
                      <a:pt x="2979491" y="1144760"/>
                      <a:pt x="2830115" y="1294136"/>
                      <a:pt x="2645850" y="1294136"/>
                    </a:cubicBezTo>
                    <a:lnTo>
                      <a:pt x="333641" y="1294136"/>
                    </a:lnTo>
                    <a:cubicBezTo>
                      <a:pt x="149376" y="1294136"/>
                      <a:pt x="0" y="1144760"/>
                      <a:pt x="0" y="960495"/>
                    </a:cubicBezTo>
                    <a:lnTo>
                      <a:pt x="0" y="512445"/>
                    </a:lnTo>
                    <a:lnTo>
                      <a:pt x="624600" y="512445"/>
                    </a:lnTo>
                    <a:cubicBezTo>
                      <a:pt x="733954" y="512445"/>
                      <a:pt x="822603" y="423796"/>
                      <a:pt x="822603" y="314442"/>
                    </a:cubicBezTo>
                    <a:lnTo>
                      <a:pt x="822604" y="314442"/>
                    </a:lnTo>
                    <a:lnTo>
                      <a:pt x="821057" y="306776"/>
                    </a:lnTo>
                    <a:lnTo>
                      <a:pt x="822603" y="306776"/>
                    </a:lnTo>
                    <a:close/>
                  </a:path>
                </a:pathLst>
              </a:custGeom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PH"/>
              </a:p>
            </p:txBody>
          </p:sp>
          <p:grpSp>
            <p:nvGrpSpPr>
              <p:cNvPr id="1591" name="Group 1590">
                <a:extLst>
                  <a:ext uri="{FF2B5EF4-FFF2-40B4-BE49-F238E27FC236}">
                    <a16:creationId xmlns:a16="http://schemas.microsoft.com/office/drawing/2014/main" id="{1C4FA2E1-6B24-4809-958D-A87B3E311CBA}"/>
                  </a:ext>
                </a:extLst>
              </p:cNvPr>
              <p:cNvGrpSpPr/>
              <p:nvPr/>
            </p:nvGrpSpPr>
            <p:grpSpPr>
              <a:xfrm>
                <a:off x="4559569" y="1866741"/>
                <a:ext cx="1549683" cy="817341"/>
                <a:chOff x="4483015" y="1822622"/>
                <a:chExt cx="1549683" cy="817341"/>
              </a:xfrm>
            </p:grpSpPr>
            <p:sp>
              <p:nvSpPr>
                <p:cNvPr id="1593" name="TextBox 1592">
                  <a:extLst>
                    <a:ext uri="{FF2B5EF4-FFF2-40B4-BE49-F238E27FC236}">
                      <a16:creationId xmlns:a16="http://schemas.microsoft.com/office/drawing/2014/main" id="{F617FAEF-2B3D-4342-BA86-D2C2164181B3}"/>
                    </a:ext>
                  </a:extLst>
                </p:cNvPr>
                <p:cNvSpPr txBox="1"/>
                <p:nvPr/>
              </p:nvSpPr>
              <p:spPr>
                <a:xfrm>
                  <a:off x="4586715" y="1845645"/>
                  <a:ext cx="1364498" cy="4154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fontAlgn="base"/>
                  <a:r>
                    <a:rPr lang="en-US" sz="1050" b="1" dirty="0">
                      <a:solidFill>
                        <a:schemeClr val="bg1"/>
                      </a:solidFill>
                    </a:rPr>
                    <a:t>COMPUTER </a:t>
                  </a:r>
                </a:p>
                <a:p>
                  <a:pPr algn="r" fontAlgn="base"/>
                  <a:r>
                    <a:rPr lang="en-US" sz="1050" b="1" dirty="0">
                      <a:solidFill>
                        <a:schemeClr val="bg1"/>
                      </a:solidFill>
                    </a:rPr>
                    <a:t>MOUSE IS MADE </a:t>
                  </a:r>
                </a:p>
              </p:txBody>
            </p:sp>
            <p:sp>
              <p:nvSpPr>
                <p:cNvPr id="1594" name="TextBox 1593">
                  <a:extLst>
                    <a:ext uri="{FF2B5EF4-FFF2-40B4-BE49-F238E27FC236}">
                      <a16:creationId xmlns:a16="http://schemas.microsoft.com/office/drawing/2014/main" id="{3914893C-2E20-469F-8903-59047905E320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4189825" y="2115812"/>
                  <a:ext cx="817341" cy="2309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fontAlgn="base"/>
                  <a:r>
                    <a:rPr lang="en-US" sz="901" b="1" dirty="0">
                      <a:solidFill>
                        <a:schemeClr val="bg1"/>
                      </a:solidFill>
                    </a:rPr>
                    <a:t>THE FIRST</a:t>
                  </a:r>
                </a:p>
              </p:txBody>
            </p:sp>
            <p:sp>
              <p:nvSpPr>
                <p:cNvPr id="1595" name="TextBox 1594">
                  <a:extLst>
                    <a:ext uri="{FF2B5EF4-FFF2-40B4-BE49-F238E27FC236}">
                      <a16:creationId xmlns:a16="http://schemas.microsoft.com/office/drawing/2014/main" id="{6B4BBEC5-C400-4444-A12D-A90DC437218C}"/>
                    </a:ext>
                  </a:extLst>
                </p:cNvPr>
                <p:cNvSpPr txBox="1"/>
                <p:nvPr/>
              </p:nvSpPr>
              <p:spPr>
                <a:xfrm>
                  <a:off x="4583222" y="2146749"/>
                  <a:ext cx="144947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 fontAlgn="base"/>
                  <a:r>
                    <a:rPr lang="en-US" sz="1400" b="1" dirty="0">
                      <a:solidFill>
                        <a:schemeClr val="bg1"/>
                      </a:solidFill>
                    </a:rPr>
                    <a:t>OF WOOD</a:t>
                  </a:r>
                </a:p>
              </p:txBody>
            </p:sp>
          </p:grpSp>
          <p:sp>
            <p:nvSpPr>
              <p:cNvPr id="1592" name="TextBox 1591">
                <a:extLst>
                  <a:ext uri="{FF2B5EF4-FFF2-40B4-BE49-F238E27FC236}">
                    <a16:creationId xmlns:a16="http://schemas.microsoft.com/office/drawing/2014/main" id="{CD64EF2F-51F6-4DCA-AC8B-492FFC202E18}"/>
                  </a:ext>
                </a:extLst>
              </p:cNvPr>
              <p:cNvSpPr txBox="1"/>
              <p:nvPr/>
            </p:nvSpPr>
            <p:spPr>
              <a:xfrm>
                <a:off x="3847200" y="2436232"/>
                <a:ext cx="2210414" cy="707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fontAlgn="base"/>
                <a:r>
                  <a:rPr lang="en-US" sz="800" dirty="0">
                    <a:solidFill>
                      <a:schemeClr val="bg1"/>
                    </a:solidFill>
                  </a:rPr>
                  <a:t>Doug Engelbart invented it in </a:t>
                </a:r>
              </a:p>
              <a:p>
                <a:pPr algn="r" fontAlgn="base"/>
                <a:r>
                  <a:rPr lang="en-US" sz="800" dirty="0">
                    <a:solidFill>
                      <a:schemeClr val="bg1"/>
                    </a:solidFill>
                  </a:rPr>
                  <a:t>1964. A single wheel was used </a:t>
                </a:r>
              </a:p>
              <a:p>
                <a:pPr algn="r" fontAlgn="base"/>
                <a:r>
                  <a:rPr lang="en-US" sz="800" dirty="0">
                    <a:solidFill>
                      <a:schemeClr val="bg1"/>
                    </a:solidFill>
                  </a:rPr>
                  <a:t>to translate the motion of the </a:t>
                </a:r>
              </a:p>
              <a:p>
                <a:pPr algn="r" fontAlgn="base"/>
                <a:r>
                  <a:rPr lang="en-US" sz="800" dirty="0">
                    <a:solidFill>
                      <a:schemeClr val="bg1"/>
                    </a:solidFill>
                  </a:rPr>
                  <a:t>mouse into cursor </a:t>
                </a:r>
              </a:p>
              <a:p>
                <a:pPr algn="r" fontAlgn="base"/>
                <a:r>
                  <a:rPr lang="en-US" sz="800" dirty="0">
                    <a:solidFill>
                      <a:schemeClr val="bg1"/>
                    </a:solidFill>
                  </a:rPr>
                  <a:t>movement on the screen.</a:t>
                </a:r>
              </a:p>
            </p:txBody>
          </p:sp>
        </p:grpSp>
        <p:pic>
          <p:nvPicPr>
            <p:cNvPr id="1589" name="Picture 1588">
              <a:extLst>
                <a:ext uri="{FF2B5EF4-FFF2-40B4-BE49-F238E27FC236}">
                  <a16:creationId xmlns:a16="http://schemas.microsoft.com/office/drawing/2014/main" id="{C2DC709A-9E93-47D8-9172-153E47BBF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6469" y="8566507"/>
              <a:ext cx="1902821" cy="1373599"/>
            </a:xfrm>
            <a:prstGeom prst="rect">
              <a:avLst/>
            </a:prstGeom>
          </p:spPr>
        </p:pic>
      </p:grpSp>
      <p:pic>
        <p:nvPicPr>
          <p:cNvPr id="1596" name="Picture 1595">
            <a:extLst>
              <a:ext uri="{FF2B5EF4-FFF2-40B4-BE49-F238E27FC236}">
                <a16:creationId xmlns:a16="http://schemas.microsoft.com/office/drawing/2014/main" id="{8E639ECC-BD96-4935-B9EE-FD7DB26D06B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" r="9960" b="72"/>
          <a:stretch>
            <a:fillRect/>
          </a:stretch>
        </p:blipFill>
        <p:spPr>
          <a:xfrm>
            <a:off x="125412" y="8604120"/>
            <a:ext cx="1523201" cy="1265102"/>
          </a:xfrm>
          <a:custGeom>
            <a:avLst/>
            <a:gdLst>
              <a:gd name="connsiteX0" fmla="*/ 333641 w 1527252"/>
              <a:gd name="connsiteY0" fmla="*/ 0 h 1294136"/>
              <a:gd name="connsiteX1" fmla="*/ 1527252 w 1527252"/>
              <a:gd name="connsiteY1" fmla="*/ 0 h 1294136"/>
              <a:gd name="connsiteX2" fmla="*/ 1527252 w 1527252"/>
              <a:gd name="connsiteY2" fmla="*/ 1294136 h 1294136"/>
              <a:gd name="connsiteX3" fmla="*/ 333641 w 1527252"/>
              <a:gd name="connsiteY3" fmla="*/ 1294136 h 1294136"/>
              <a:gd name="connsiteX4" fmla="*/ 0 w 1527252"/>
              <a:gd name="connsiteY4" fmla="*/ 960495 h 1294136"/>
              <a:gd name="connsiteX5" fmla="*/ 0 w 1527252"/>
              <a:gd name="connsiteY5" fmla="*/ 333641 h 1294136"/>
              <a:gd name="connsiteX6" fmla="*/ 333641 w 1527252"/>
              <a:gd name="connsiteY6" fmla="*/ 0 h 129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7252" h="1294136">
                <a:moveTo>
                  <a:pt x="333641" y="0"/>
                </a:moveTo>
                <a:lnTo>
                  <a:pt x="1527252" y="0"/>
                </a:lnTo>
                <a:lnTo>
                  <a:pt x="1527252" y="1294136"/>
                </a:lnTo>
                <a:lnTo>
                  <a:pt x="333641" y="1294136"/>
                </a:lnTo>
                <a:cubicBezTo>
                  <a:pt x="149376" y="1294136"/>
                  <a:pt x="0" y="1144760"/>
                  <a:pt x="0" y="960495"/>
                </a:cubicBezTo>
                <a:lnTo>
                  <a:pt x="0" y="333641"/>
                </a:lnTo>
                <a:cubicBezTo>
                  <a:pt x="0" y="149376"/>
                  <a:pt x="149376" y="0"/>
                  <a:pt x="333641" y="0"/>
                </a:cubicBezTo>
                <a:close/>
              </a:path>
            </a:pathLst>
          </a:custGeom>
          <a:ln>
            <a:noFill/>
          </a:ln>
        </p:spPr>
      </p:pic>
      <p:pic>
        <p:nvPicPr>
          <p:cNvPr id="1597" name="Picture 1596">
            <a:extLst>
              <a:ext uri="{FF2B5EF4-FFF2-40B4-BE49-F238E27FC236}">
                <a16:creationId xmlns:a16="http://schemas.microsoft.com/office/drawing/2014/main" id="{5585C8DE-B3FB-4800-815A-B0E36149C48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918" y="8604913"/>
            <a:ext cx="529703" cy="529703"/>
          </a:xfrm>
          <a:prstGeom prst="rect">
            <a:avLst/>
          </a:prstGeom>
        </p:spPr>
      </p:pic>
      <p:pic>
        <p:nvPicPr>
          <p:cNvPr id="1598" name="Picture 1597">
            <a:extLst>
              <a:ext uri="{FF2B5EF4-FFF2-40B4-BE49-F238E27FC236}">
                <a16:creationId xmlns:a16="http://schemas.microsoft.com/office/drawing/2014/main" id="{1E690EF2-E7D7-4B42-87E2-0762C12D08E5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583" y="13362598"/>
            <a:ext cx="529703" cy="529703"/>
          </a:xfrm>
          <a:prstGeom prst="rect">
            <a:avLst/>
          </a:prstGeom>
        </p:spPr>
      </p:pic>
      <p:sp>
        <p:nvSpPr>
          <p:cNvPr id="1599" name="TextBox 1598">
            <a:extLst>
              <a:ext uri="{FF2B5EF4-FFF2-40B4-BE49-F238E27FC236}">
                <a16:creationId xmlns:a16="http://schemas.microsoft.com/office/drawing/2014/main" id="{8C5BE771-9EDB-4C21-A200-E59EE5AFFFD7}"/>
              </a:ext>
            </a:extLst>
          </p:cNvPr>
          <p:cNvSpPr txBox="1"/>
          <p:nvPr/>
        </p:nvSpPr>
        <p:spPr>
          <a:xfrm>
            <a:off x="3943506" y="13879760"/>
            <a:ext cx="2661731" cy="785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altLang="en-US" sz="901" dirty="0">
                <a:solidFill>
                  <a:schemeClr val="bg1"/>
                </a:solidFill>
              </a:rPr>
              <a:t>FORTRAN (</a:t>
            </a:r>
            <a:r>
              <a:rPr lang="en-US" altLang="en-US" sz="901" dirty="0" err="1">
                <a:solidFill>
                  <a:schemeClr val="bg1"/>
                </a:solidFill>
              </a:rPr>
              <a:t>FORmula</a:t>
            </a:r>
            <a:r>
              <a:rPr lang="en-US" altLang="en-US" sz="901" dirty="0">
                <a:solidFill>
                  <a:schemeClr val="bg1"/>
                </a:solidFill>
              </a:rPr>
              <a:t> </a:t>
            </a:r>
            <a:r>
              <a:rPr lang="en-US" altLang="en-US" sz="901" dirty="0" err="1">
                <a:solidFill>
                  <a:schemeClr val="bg1"/>
                </a:solidFill>
              </a:rPr>
              <a:t>TRANslator</a:t>
            </a:r>
            <a:r>
              <a:rPr lang="en-US" altLang="en-US" sz="901" dirty="0">
                <a:solidFill>
                  <a:schemeClr val="bg1"/>
                </a:solidFill>
              </a:rPr>
              <a:t>), </a:t>
            </a:r>
          </a:p>
          <a:p>
            <a:pPr fontAlgn="base"/>
            <a:r>
              <a:rPr lang="en-US" altLang="en-US" sz="901" dirty="0">
                <a:solidFill>
                  <a:schemeClr val="bg1"/>
                </a:solidFill>
              </a:rPr>
              <a:t>COBOL (</a:t>
            </a:r>
            <a:r>
              <a:rPr lang="en-US" altLang="en-US" sz="901" dirty="0" err="1">
                <a:solidFill>
                  <a:schemeClr val="bg1"/>
                </a:solidFill>
              </a:rPr>
              <a:t>COmmon</a:t>
            </a:r>
            <a:r>
              <a:rPr lang="en-US" altLang="en-US" sz="901" dirty="0">
                <a:solidFill>
                  <a:schemeClr val="bg1"/>
                </a:solidFill>
              </a:rPr>
              <a:t> Business Oriented Language), </a:t>
            </a:r>
          </a:p>
          <a:p>
            <a:pPr fontAlgn="base"/>
            <a:r>
              <a:rPr lang="en-US" altLang="en-US" sz="901" dirty="0">
                <a:solidFill>
                  <a:schemeClr val="bg1"/>
                </a:solidFill>
              </a:rPr>
              <a:t>LISP (</a:t>
            </a:r>
            <a:r>
              <a:rPr lang="en-US" altLang="en-US" sz="901" dirty="0" err="1">
                <a:solidFill>
                  <a:schemeClr val="bg1"/>
                </a:solidFill>
              </a:rPr>
              <a:t>LISt</a:t>
            </a:r>
            <a:r>
              <a:rPr lang="en-US" altLang="en-US" sz="901" dirty="0">
                <a:solidFill>
                  <a:schemeClr val="bg1"/>
                </a:solidFill>
              </a:rPr>
              <a:t> Processor), ALGOL (</a:t>
            </a:r>
            <a:r>
              <a:rPr lang="en-US" altLang="en-US" sz="901" dirty="0" err="1">
                <a:solidFill>
                  <a:schemeClr val="bg1"/>
                </a:solidFill>
              </a:rPr>
              <a:t>ALGOrithmic</a:t>
            </a:r>
            <a:r>
              <a:rPr lang="en-US" altLang="en-US" sz="901" dirty="0">
                <a:solidFill>
                  <a:schemeClr val="bg1"/>
                </a:solidFill>
              </a:rPr>
              <a:t> </a:t>
            </a:r>
          </a:p>
          <a:p>
            <a:pPr fontAlgn="base"/>
            <a:r>
              <a:rPr lang="en-US" altLang="en-US" sz="901" dirty="0">
                <a:solidFill>
                  <a:schemeClr val="bg1"/>
                </a:solidFill>
              </a:rPr>
              <a:t>Language), BASIC (Beginners All-purpose Symbolic </a:t>
            </a:r>
          </a:p>
          <a:p>
            <a:pPr fontAlgn="base"/>
            <a:r>
              <a:rPr lang="en-US" altLang="en-US" sz="901" dirty="0">
                <a:solidFill>
                  <a:schemeClr val="bg1"/>
                </a:solidFill>
              </a:rPr>
              <a:t>Instruction Code) </a:t>
            </a:r>
          </a:p>
        </p:txBody>
      </p:sp>
      <p:pic>
        <p:nvPicPr>
          <p:cNvPr id="1600" name="Picture 1599">
            <a:extLst>
              <a:ext uri="{FF2B5EF4-FFF2-40B4-BE49-F238E27FC236}">
                <a16:creationId xmlns:a16="http://schemas.microsoft.com/office/drawing/2014/main" id="{FAAB401F-49B0-4B60-85CB-2F88B1643DE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647" y="16872634"/>
            <a:ext cx="529703" cy="529703"/>
          </a:xfrm>
          <a:prstGeom prst="rect">
            <a:avLst/>
          </a:prstGeom>
        </p:spPr>
      </p:pic>
      <p:sp>
        <p:nvSpPr>
          <p:cNvPr id="1601" name="TextBox 1600">
            <a:extLst>
              <a:ext uri="{FF2B5EF4-FFF2-40B4-BE49-F238E27FC236}">
                <a16:creationId xmlns:a16="http://schemas.microsoft.com/office/drawing/2014/main" id="{893FF901-ABAD-4BF8-B67A-257A9BA0420B}"/>
              </a:ext>
            </a:extLst>
          </p:cNvPr>
          <p:cNvSpPr txBox="1"/>
          <p:nvPr/>
        </p:nvSpPr>
        <p:spPr>
          <a:xfrm>
            <a:off x="3886408" y="17370144"/>
            <a:ext cx="2875500" cy="692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301" dirty="0">
                <a:solidFill>
                  <a:schemeClr val="bg1"/>
                </a:solidFill>
              </a:rPr>
              <a:t>word that you can write using the letters only on one row of the keyboard of your computer.</a:t>
            </a:r>
          </a:p>
        </p:txBody>
      </p:sp>
      <p:pic>
        <p:nvPicPr>
          <p:cNvPr id="1602" name="Picture 1601">
            <a:extLst>
              <a:ext uri="{FF2B5EF4-FFF2-40B4-BE49-F238E27FC236}">
                <a16:creationId xmlns:a16="http://schemas.microsoft.com/office/drawing/2014/main" id="{AFC3683D-9EAC-42A7-AD9D-388C09A39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98372" y="23281693"/>
            <a:ext cx="1760220" cy="1760220"/>
          </a:xfrm>
          <a:prstGeom prst="rect">
            <a:avLst/>
          </a:prstGeom>
        </p:spPr>
      </p:pic>
      <p:grpSp>
        <p:nvGrpSpPr>
          <p:cNvPr id="1603" name="Group 1602">
            <a:extLst>
              <a:ext uri="{FF2B5EF4-FFF2-40B4-BE49-F238E27FC236}">
                <a16:creationId xmlns:a16="http://schemas.microsoft.com/office/drawing/2014/main" id="{82C80CAC-B90B-4679-870A-6313F722990F}"/>
              </a:ext>
            </a:extLst>
          </p:cNvPr>
          <p:cNvGrpSpPr/>
          <p:nvPr/>
        </p:nvGrpSpPr>
        <p:grpSpPr>
          <a:xfrm>
            <a:off x="169168" y="22189577"/>
            <a:ext cx="3000527" cy="1121714"/>
            <a:chOff x="181867" y="22227686"/>
            <a:chExt cx="3000527" cy="112171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1604" name="Group 1603">
              <a:extLst>
                <a:ext uri="{FF2B5EF4-FFF2-40B4-BE49-F238E27FC236}">
                  <a16:creationId xmlns:a16="http://schemas.microsoft.com/office/drawing/2014/main" id="{FEE9583E-75F5-4ADB-8A8A-F4FA2107ACAD}"/>
                </a:ext>
              </a:extLst>
            </p:cNvPr>
            <p:cNvGrpSpPr/>
            <p:nvPr/>
          </p:nvGrpSpPr>
          <p:grpSpPr>
            <a:xfrm flipH="1">
              <a:off x="181867" y="22227686"/>
              <a:ext cx="2747818" cy="1121715"/>
              <a:chOff x="3892266" y="2945265"/>
              <a:chExt cx="2747818" cy="1121715"/>
            </a:xfrm>
          </p:grpSpPr>
          <p:sp>
            <p:nvSpPr>
              <p:cNvPr id="1606" name="Rectangle: Rounded Corners 1605">
                <a:extLst>
                  <a:ext uri="{FF2B5EF4-FFF2-40B4-BE49-F238E27FC236}">
                    <a16:creationId xmlns:a16="http://schemas.microsoft.com/office/drawing/2014/main" id="{694D2B68-4D63-49C0-868E-86B3C58B5527}"/>
                  </a:ext>
                </a:extLst>
              </p:cNvPr>
              <p:cNvSpPr/>
              <p:nvPr/>
            </p:nvSpPr>
            <p:spPr>
              <a:xfrm>
                <a:off x="3974720" y="2974240"/>
                <a:ext cx="1938291" cy="426384"/>
              </a:xfrm>
              <a:prstGeom prst="roundRect">
                <a:avLst>
                  <a:gd name="adj" fmla="val 50000"/>
                </a:avLst>
              </a:prstGeom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sp>
            <p:nvSpPr>
              <p:cNvPr id="1607" name="Rectangle: Rounded Corners 1606">
                <a:extLst>
                  <a:ext uri="{FF2B5EF4-FFF2-40B4-BE49-F238E27FC236}">
                    <a16:creationId xmlns:a16="http://schemas.microsoft.com/office/drawing/2014/main" id="{D793199B-F89B-4852-8444-23BEB5B3CE42}"/>
                  </a:ext>
                </a:extLst>
              </p:cNvPr>
              <p:cNvSpPr/>
              <p:nvPr/>
            </p:nvSpPr>
            <p:spPr>
              <a:xfrm>
                <a:off x="3974718" y="3615957"/>
                <a:ext cx="1431822" cy="426384"/>
              </a:xfrm>
              <a:prstGeom prst="roundRect">
                <a:avLst>
                  <a:gd name="adj" fmla="val 50000"/>
                </a:avLst>
              </a:prstGeom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1608" name="Rectangle: Rounded Corners 1607">
                <a:extLst>
                  <a:ext uri="{FF2B5EF4-FFF2-40B4-BE49-F238E27FC236}">
                    <a16:creationId xmlns:a16="http://schemas.microsoft.com/office/drawing/2014/main" id="{3725BF3B-2584-4C70-A886-8AA8884F7C1E}"/>
                  </a:ext>
                </a:extLst>
              </p:cNvPr>
              <p:cNvSpPr/>
              <p:nvPr/>
            </p:nvSpPr>
            <p:spPr>
              <a:xfrm>
                <a:off x="3892266" y="3180814"/>
                <a:ext cx="2747818" cy="655205"/>
              </a:xfrm>
              <a:prstGeom prst="roundRect">
                <a:avLst>
                  <a:gd name="adj" fmla="val 50000"/>
                </a:avLst>
              </a:prstGeom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1609" name="TextBox 1608">
                <a:extLst>
                  <a:ext uri="{FF2B5EF4-FFF2-40B4-BE49-F238E27FC236}">
                    <a16:creationId xmlns:a16="http://schemas.microsoft.com/office/drawing/2014/main" id="{D9009F1A-9BA3-4A9F-838F-455500AF9A7E}"/>
                  </a:ext>
                </a:extLst>
              </p:cNvPr>
              <p:cNvSpPr txBox="1"/>
              <p:nvPr/>
            </p:nvSpPr>
            <p:spPr>
              <a:xfrm>
                <a:off x="4616450" y="2945265"/>
                <a:ext cx="1296560" cy="26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1" b="1" dirty="0">
                    <a:solidFill>
                      <a:schemeClr val="bg1"/>
                    </a:solidFill>
                  </a:rPr>
                  <a:t>Macintosh 128K</a:t>
                </a:r>
                <a:endParaRPr lang="en-PH" sz="1101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10" name="TextBox 1609">
                <a:extLst>
                  <a:ext uri="{FF2B5EF4-FFF2-40B4-BE49-F238E27FC236}">
                    <a16:creationId xmlns:a16="http://schemas.microsoft.com/office/drawing/2014/main" id="{07C4C78F-0C34-44CE-87D7-698B94B6E94E}"/>
                  </a:ext>
                </a:extLst>
              </p:cNvPr>
              <p:cNvSpPr txBox="1"/>
              <p:nvPr/>
            </p:nvSpPr>
            <p:spPr>
              <a:xfrm>
                <a:off x="4616450" y="3836019"/>
                <a:ext cx="421910" cy="230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PH" sz="901" b="1" dirty="0">
                    <a:solidFill>
                      <a:schemeClr val="bg1"/>
                    </a:solidFill>
                  </a:rPr>
                  <a:t>1984</a:t>
                </a:r>
              </a:p>
            </p:txBody>
          </p:sp>
          <p:sp>
            <p:nvSpPr>
              <p:cNvPr id="1611" name="TextBox 1610">
                <a:extLst>
                  <a:ext uri="{FF2B5EF4-FFF2-40B4-BE49-F238E27FC236}">
                    <a16:creationId xmlns:a16="http://schemas.microsoft.com/office/drawing/2014/main" id="{2B59E714-D131-440F-AFBD-AC1EF59D0298}"/>
                  </a:ext>
                </a:extLst>
              </p:cNvPr>
              <p:cNvSpPr txBox="1"/>
              <p:nvPr/>
            </p:nvSpPr>
            <p:spPr>
              <a:xfrm>
                <a:off x="4690628" y="3215039"/>
                <a:ext cx="19463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000" dirty="0">
                    <a:solidFill>
                      <a:schemeClr val="bg1"/>
                    </a:solidFill>
                  </a:rPr>
                  <a:t>It is the first mass-produced, </a:t>
                </a:r>
              </a:p>
              <a:p>
                <a:pPr algn="r"/>
                <a:r>
                  <a:rPr lang="en-US" sz="1000" dirty="0">
                    <a:solidFill>
                      <a:schemeClr val="bg1"/>
                    </a:solidFill>
                  </a:rPr>
                  <a:t>commercially-available computer </a:t>
                </a:r>
              </a:p>
              <a:p>
                <a:pPr algn="r"/>
                <a:r>
                  <a:rPr lang="en-US" sz="1000" dirty="0">
                    <a:solidFill>
                      <a:schemeClr val="bg1"/>
                    </a:solidFill>
                  </a:rPr>
                  <a:t>with a Graphical User Interface. </a:t>
                </a:r>
              </a:p>
            </p:txBody>
          </p:sp>
        </p:grpSp>
        <p:pic>
          <p:nvPicPr>
            <p:cNvPr id="1605" name="Picture 1604">
              <a:extLst>
                <a:ext uri="{FF2B5EF4-FFF2-40B4-BE49-F238E27FC236}">
                  <a16:creationId xmlns:a16="http://schemas.microsoft.com/office/drawing/2014/main" id="{BC4C7814-DC90-49A9-92E9-F50159124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4" t="2918" r="11041" b="1463"/>
            <a:stretch>
              <a:fillRect/>
            </a:stretch>
          </p:blipFill>
          <p:spPr>
            <a:xfrm flipH="1">
              <a:off x="2116794" y="22259162"/>
              <a:ext cx="1065600" cy="1065600"/>
            </a:xfrm>
            <a:custGeom>
              <a:avLst/>
              <a:gdLst>
                <a:gd name="connsiteX0" fmla="*/ 532800 w 1065600"/>
                <a:gd name="connsiteY0" fmla="*/ 0 h 1065600"/>
                <a:gd name="connsiteX1" fmla="*/ 1065600 w 1065600"/>
                <a:gd name="connsiteY1" fmla="*/ 532800 h 1065600"/>
                <a:gd name="connsiteX2" fmla="*/ 532800 w 1065600"/>
                <a:gd name="connsiteY2" fmla="*/ 1065600 h 1065600"/>
                <a:gd name="connsiteX3" fmla="*/ 0 w 1065600"/>
                <a:gd name="connsiteY3" fmla="*/ 532800 h 1065600"/>
                <a:gd name="connsiteX4" fmla="*/ 532800 w 1065600"/>
                <a:gd name="connsiteY4" fmla="*/ 0 h 106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5600" h="1065600">
                  <a:moveTo>
                    <a:pt x="532800" y="0"/>
                  </a:moveTo>
                  <a:cubicBezTo>
                    <a:pt x="827057" y="0"/>
                    <a:pt x="1065600" y="238542"/>
                    <a:pt x="1065600" y="532800"/>
                  </a:cubicBezTo>
                  <a:cubicBezTo>
                    <a:pt x="1065600" y="827058"/>
                    <a:pt x="827057" y="1065600"/>
                    <a:pt x="532800" y="1065600"/>
                  </a:cubicBezTo>
                  <a:cubicBezTo>
                    <a:pt x="238543" y="1065600"/>
                    <a:pt x="0" y="827058"/>
                    <a:pt x="0" y="532800"/>
                  </a:cubicBezTo>
                  <a:cubicBezTo>
                    <a:pt x="0" y="238542"/>
                    <a:pt x="238543" y="0"/>
                    <a:pt x="532800" y="0"/>
                  </a:cubicBezTo>
                  <a:close/>
                </a:path>
              </a:pathLst>
            </a:custGeom>
            <a:ln w="28575">
              <a:solidFill>
                <a:schemeClr val="bg1"/>
              </a:solidFill>
            </a:ln>
          </p:spPr>
        </p:pic>
      </p:grpSp>
      <p:pic>
        <p:nvPicPr>
          <p:cNvPr id="1612" name="Picture 1611">
            <a:extLst>
              <a:ext uri="{FF2B5EF4-FFF2-40B4-BE49-F238E27FC236}">
                <a16:creationId xmlns:a16="http://schemas.microsoft.com/office/drawing/2014/main" id="{195EF45B-14D5-417B-89C7-250FAFD866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0" y="25379419"/>
            <a:ext cx="3429000" cy="3429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5786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1627</TotalTime>
  <Words>1049</Words>
  <Application>Microsoft Office PowerPoint</Application>
  <PresentationFormat>Custom</PresentationFormat>
  <Paragraphs>183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Coccyx Deux</dc:creator>
  <cp:lastModifiedBy>Coccyx Deux</cp:lastModifiedBy>
  <cp:revision>19</cp:revision>
  <dcterms:created xsi:type="dcterms:W3CDTF">2021-11-24T10:41:00Z</dcterms:created>
  <dcterms:modified xsi:type="dcterms:W3CDTF">2021-11-29T06:16:06Z</dcterms:modified>
</cp:coreProperties>
</file>